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.xml" ContentType="application/vnd.openxmlformats-officedocument.presentationml.notesSlide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85" r:id="rId5"/>
    <p:sldId id="286" r:id="rId6"/>
    <p:sldId id="287" r:id="rId7"/>
    <p:sldId id="301" r:id="rId8"/>
    <p:sldId id="288" r:id="rId9"/>
    <p:sldId id="290" r:id="rId10"/>
    <p:sldId id="291" r:id="rId11"/>
    <p:sldId id="292" r:id="rId12"/>
    <p:sldId id="294" r:id="rId13"/>
    <p:sldId id="295" r:id="rId14"/>
    <p:sldId id="298" r:id="rId15"/>
    <p:sldId id="299" r:id="rId16"/>
    <p:sldId id="300" r:id="rId17"/>
  </p:sldIdLst>
  <p:sldSz cx="9144000" cy="6858000" type="screen4x3"/>
  <p:notesSz cx="6797675" cy="9926638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никова Мария Леонидовна" initials="ПМ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544"/>
    <a:srgbClr val="00A2E8"/>
    <a:srgbClr val="FF7F27"/>
    <a:srgbClr val="E1561C"/>
    <a:srgbClr val="EB8921"/>
    <a:srgbClr val="F3AE11"/>
    <a:srgbClr val="83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E7D78-D7CB-4C1D-8B57-6417EDC47A52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B0097-7BBC-4C5D-A643-E23FCC93A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B0097-7BBC-4C5D-A643-E23FCC93AA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8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C4C1-26A2-4466-BA72-53592893DC7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8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C4C1-26A2-4466-BA72-53592893DC7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3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C4C1-26A2-4466-BA72-53592893DC7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3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C4C1-26A2-4466-BA72-53592893DC7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3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C4C1-26A2-4466-BA72-53592893DC7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3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0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064" y="2727932"/>
            <a:ext cx="53565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138DEB-A6FC-7540-9F59-6A37FCB445B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0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064" y="2727932"/>
            <a:ext cx="53565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138DEB-A6FC-7540-9F59-6A37FCB445B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8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0064" y="2727932"/>
            <a:ext cx="53565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138DEB-A6FC-7540-9F59-6A37FCB445B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6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10064" y="2727932"/>
            <a:ext cx="53565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138DEB-A6FC-7540-9F59-6A37FCB445B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8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0064" y="2727932"/>
            <a:ext cx="53565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138DEB-A6FC-7540-9F59-6A37FCB445B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00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0064" y="2727932"/>
            <a:ext cx="53565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138DEB-A6FC-7540-9F59-6A37FCB445B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35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0064" y="2727932"/>
            <a:ext cx="53565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138DEB-A6FC-7540-9F59-6A37FCB445B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0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0064" y="2727932"/>
            <a:ext cx="53565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138DEB-A6FC-7540-9F59-6A37FCB445B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1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064" y="2727932"/>
            <a:ext cx="53565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138DEB-A6FC-7540-9F59-6A37FCB445B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04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823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E9FD5D9-E803-DE4A-9D14-4D3632A4ED1B}" type="datetimeFigureOut">
              <a:rPr lang="en-US" smtClean="0">
                <a:solidFill>
                  <a:prstClr val="black"/>
                </a:solidFill>
              </a:rPr>
              <a:pPr defTabSz="457200"/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064" y="2727932"/>
            <a:ext cx="535659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138DEB-A6FC-7540-9F59-6A37FCB445BD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9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14F0-4843-4964-A2BA-53DBC2ED0D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79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5F8C-F9BD-4967-820E-54583C8328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08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29DE-AFC2-47A7-89B1-732549C144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21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18F0-2911-4FAD-86BE-111B7D37C9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62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C781-03E9-4727-8D24-F6FB43CD10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57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189B-4DAB-4F48-990D-9FCD984EB9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69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D212-5A31-4232-AA68-B1D7F49620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6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77A-C025-4136-B953-1292810353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00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D9F0-844F-494A-B85B-702F62F44B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72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EBCD-4CE0-48AB-ABD0-A8AAE4844E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63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DFA-5CCC-4DEB-B9EB-43CE9B29D4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84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9FD82BB2-A7AF-4149-880D-FD5ED7D34F6C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59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A30B686-5D91-432E-94FA-8758756D6123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588" y="2727325"/>
            <a:ext cx="534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9402EEF-1762-471C-B111-3EF78C000EF0}" type="slidenum">
              <a:rPr lang="en-US" alt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74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48E495F-C8E6-40A1-AEA5-8331572B08C8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588" y="2727325"/>
            <a:ext cx="534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EADF165-EE40-4774-A30C-6217F3816E24}" type="slidenum">
              <a:rPr lang="en-US" alt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22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0A53AB8-7C0B-4EA5-AB99-FE78882528F0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0588" y="2727325"/>
            <a:ext cx="534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B5334CA-72E1-4E0B-9E0B-A9CD5C242C38}" type="slidenum">
              <a:rPr lang="en-US" alt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03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EE7C08D-C067-4DDC-B1C9-CD530D380B90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10588" y="2727325"/>
            <a:ext cx="534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BCC64EA-07CE-452D-9C16-9CB57B4A3730}" type="slidenum">
              <a:rPr lang="en-US" alt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00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7BCAF33E-07CF-482C-93BD-44249E8456E8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0588" y="2727325"/>
            <a:ext cx="534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15222F4-AB1C-48A9-AB5D-D8908C1EFCC3}" type="slidenum">
              <a:rPr lang="en-US" alt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5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7A4D86A3-3435-4EB9-977F-7520D35590CD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0588" y="2727325"/>
            <a:ext cx="534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F7205E-A0BC-4FFA-A5A5-464D2557E4CC}" type="slidenum">
              <a:rPr lang="en-US" alt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05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0C39176-2C86-4901-AB15-8739C56C6439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0588" y="2727325"/>
            <a:ext cx="534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04E0AC6-BC65-46CE-BE9D-EB35246BF27A}" type="slidenum">
              <a:rPr lang="en-US" alt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28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3F97717-3626-494D-8300-175293BD571D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0588" y="2727325"/>
            <a:ext cx="534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761FD6-E982-4C92-874A-F411EDFE0690}" type="slidenum">
              <a:rPr lang="en-US" alt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6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38D2129A-062C-47C4-B36C-E86F5955A492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588" y="2727325"/>
            <a:ext cx="534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38866FB-752E-4CFA-A30A-9C33BDC78688}" type="slidenum">
              <a:rPr lang="en-US" alt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14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525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7725042A-813E-4908-B5DB-EA182A6C01C9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8/7/2015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0588" y="2727325"/>
            <a:ext cx="534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A55B4D4-C75F-456A-9E57-EDE4CFAEB203}" type="slidenum">
              <a:rPr lang="en-US" altLang="ru-RU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c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0" y="2517810"/>
            <a:ext cx="754380" cy="1508760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53" y="6587732"/>
            <a:ext cx="885596" cy="1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4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12ED-E103-4F9B-9113-D3D5B89E6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47AB-B6E1-4CF8-A609-9F91F5EE2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kc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2517775"/>
            <a:ext cx="7540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6588125"/>
            <a:ext cx="88582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73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58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9.v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3.emf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2.xml"/><Relationship Id="rId11" Type="http://schemas.openxmlformats.org/officeDocument/2006/relationships/image" Target="../media/image8.jpeg"/><Relationship Id="rId5" Type="http://schemas.openxmlformats.org/officeDocument/2006/relationships/tags" Target="../tags/tag71.xml"/><Relationship Id="rId10" Type="http://schemas.openxmlformats.org/officeDocument/2006/relationships/image" Target="../media/image3.emf"/><Relationship Id="rId4" Type="http://schemas.openxmlformats.org/officeDocument/2006/relationships/tags" Target="../tags/tag70.xml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7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77.xml"/><Relationship Id="rId11" Type="http://schemas.openxmlformats.org/officeDocument/2006/relationships/image" Target="../media/image8.jpeg"/><Relationship Id="rId5" Type="http://schemas.openxmlformats.org/officeDocument/2006/relationships/tags" Target="../tags/tag76.xml"/><Relationship Id="rId10" Type="http://schemas.openxmlformats.org/officeDocument/2006/relationships/image" Target="../media/image3.emf"/><Relationship Id="rId4" Type="http://schemas.openxmlformats.org/officeDocument/2006/relationships/tags" Target="../tags/tag75.xml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todor-invest.com/" TargetMode="Externa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8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8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../media/image3.emf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oleObject" Target="../embeddings/oleObject3.bin"/><Relationship Id="rId2" Type="http://schemas.openxmlformats.org/officeDocument/2006/relationships/tags" Target="../tags/tag8.xml"/><Relationship Id="rId16" Type="http://schemas.openxmlformats.org/officeDocument/2006/relationships/notesSlide" Target="../notesSlides/notesSlide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oleObject" Target="../embeddings/oleObject4.bin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4.xml"/><Relationship Id="rId15" Type="http://schemas.openxmlformats.org/officeDocument/2006/relationships/image" Target="../media/image8.jpeg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image" Target="../media/image3.emf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8.xml"/><Relationship Id="rId7" Type="http://schemas.openxmlformats.org/officeDocument/2006/relationships/image" Target="../media/image3.emf"/><Relationship Id="rId2" Type="http://schemas.openxmlformats.org/officeDocument/2006/relationships/tags" Target="../tags/tag4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8.jpeg"/><Relationship Id="rId2" Type="http://schemas.openxmlformats.org/officeDocument/2006/relationships/tags" Target="../tags/tag51.xml"/><Relationship Id="rId1" Type="http://schemas.openxmlformats.org/officeDocument/2006/relationships/vmlDrawing" Target="../drawings/vmlDrawing8.vml"/><Relationship Id="rId6" Type="http://schemas.openxmlformats.org/officeDocument/2006/relationships/tags" Target="../tags/tag55.xml"/><Relationship Id="rId11" Type="http://schemas.openxmlformats.org/officeDocument/2006/relationships/image" Target="../media/image3.emf"/><Relationship Id="rId5" Type="http://schemas.openxmlformats.org/officeDocument/2006/relationships/tags" Target="../tags/tag54.xml"/><Relationship Id="rId10" Type="http://schemas.openxmlformats.org/officeDocument/2006/relationships/oleObject" Target="../embeddings/oleObject8.bin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196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ma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01937" cy="422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82" y="1836701"/>
            <a:ext cx="5603254" cy="2528403"/>
          </a:xfrm>
        </p:spPr>
        <p:txBody>
          <a:bodyPr>
            <a:noAutofit/>
          </a:bodyPr>
          <a:lstStyle/>
          <a:p>
            <a:pPr algn="l"/>
            <a:r>
              <a:rPr lang="ru-RU" sz="3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Концепция создания регионального центра ГЧП</a:t>
            </a:r>
            <a:br>
              <a:rPr lang="ru-RU" sz="3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18283" y="6123004"/>
            <a:ext cx="4456877" cy="51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4C4544"/>
                </a:solidFill>
                <a:latin typeface="Arial"/>
                <a:cs typeface="Arial"/>
              </a:rPr>
              <a:t>Август, 2015</a:t>
            </a:r>
            <a:endParaRPr lang="en-US" sz="1400" dirty="0">
              <a:solidFill>
                <a:srgbClr val="4C4544"/>
              </a:solidFill>
            </a:endParaRPr>
          </a:p>
        </p:txBody>
      </p:sp>
      <p:pic>
        <p:nvPicPr>
          <p:cNvPr id="11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3" y="175191"/>
            <a:ext cx="2467101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95" y="1953262"/>
            <a:ext cx="5394705" cy="4904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861932">
            <a:off x="5254821" y="3756648"/>
            <a:ext cx="19425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ru-RU" sz="1400" dirty="0" smtClean="0">
                <a:solidFill>
                  <a:srgbClr val="4C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Государственно-частное партнерство</a:t>
            </a:r>
            <a:endParaRPr lang="ru-RU" sz="1400" dirty="0">
              <a:solidFill>
                <a:srgbClr val="4C454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8861932">
            <a:off x="7364119" y="2133108"/>
            <a:ext cx="13912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ru-RU" sz="800" dirty="0">
                <a:solidFill>
                  <a:srgbClr val="4C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</a:p>
          <a:p>
            <a:pPr defTabSz="457200"/>
            <a:r>
              <a:rPr lang="ru-RU" sz="800" dirty="0">
                <a:solidFill>
                  <a:srgbClr val="4C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ГЧП в регионах</a:t>
            </a:r>
          </a:p>
        </p:txBody>
      </p:sp>
      <p:pic>
        <p:nvPicPr>
          <p:cNvPr id="13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" y="175190"/>
            <a:ext cx="2467101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8823410">
            <a:off x="4553126" y="2733371"/>
            <a:ext cx="343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srgbClr val="E1561C"/>
                </a:solidFill>
                <a:latin typeface="Arial"/>
                <a:cs typeface="Arial"/>
              </a:rPr>
              <a:t>ПАРТНЕРСТВО В ДЕЙСТВИИ</a:t>
            </a:r>
            <a:endParaRPr lang="ru-RU" dirty="0">
              <a:solidFill>
                <a:srgbClr val="E1561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861932">
            <a:off x="3300789" y="5949480"/>
            <a:ext cx="14363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ru-RU" sz="800" dirty="0">
                <a:solidFill>
                  <a:srgbClr val="4C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  <a:p>
            <a:pPr defTabSz="457200"/>
            <a:r>
              <a:rPr lang="ru-RU" sz="800" dirty="0">
                <a:solidFill>
                  <a:srgbClr val="4C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800" dirty="0" smtClean="0">
                <a:solidFill>
                  <a:srgbClr val="4C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нфраструктуры регионов</a:t>
            </a:r>
            <a:endParaRPr lang="ru-RU" sz="800" dirty="0">
              <a:solidFill>
                <a:srgbClr val="4C45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800" dirty="0">
                <a:solidFill>
                  <a:srgbClr val="4C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800" dirty="0" smtClean="0">
              <a:solidFill>
                <a:srgbClr val="4C45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1173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10064" y="3093056"/>
            <a:ext cx="5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33138DEB-A6FC-7540-9F59-6A37FCB445BD}" type="slidenum">
              <a:rPr lang="en-US" smtClean="0">
                <a:solidFill>
                  <a:prstClr val="white"/>
                </a:solidFill>
              </a:rPr>
              <a:pPr defTabSz="457200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7" y="6453989"/>
            <a:ext cx="985740" cy="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2707805" y="6143212"/>
            <a:ext cx="575320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867953" y="6165304"/>
            <a:ext cx="575320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Заголовок 4"/>
          <p:cNvSpPr txBox="1">
            <a:spLocks/>
          </p:cNvSpPr>
          <p:nvPr/>
        </p:nvSpPr>
        <p:spPr>
          <a:xfrm>
            <a:off x="140022" y="91076"/>
            <a:ext cx="8820471" cy="135416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Схемы финансирования </a:t>
            </a:r>
            <a:r>
              <a:rPr lang="ru-RU" sz="2600" b="1" cap="all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предпроектной</a:t>
            </a:r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стадии: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РЦ ГЧП, Автодор-Инвест, Государственная компания «Автодор»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323528" y="1628800"/>
            <a:ext cx="8066339" cy="4586420"/>
            <a:chOff x="971447" y="3498851"/>
            <a:chExt cx="7129616" cy="3674565"/>
          </a:xfrm>
        </p:grpSpPr>
        <p:grpSp>
          <p:nvGrpSpPr>
            <p:cNvPr id="30" name="Group 17"/>
            <p:cNvGrpSpPr>
              <a:grpSpLocks/>
            </p:cNvGrpSpPr>
            <p:nvPr/>
          </p:nvGrpSpPr>
          <p:grpSpPr bwMode="auto">
            <a:xfrm>
              <a:off x="971447" y="3498851"/>
              <a:ext cx="7129463" cy="2090738"/>
              <a:chOff x="1596" y="1392"/>
              <a:chExt cx="4491" cy="1317"/>
            </a:xfrm>
          </p:grpSpPr>
          <p:sp>
            <p:nvSpPr>
              <p:cNvPr id="37" name="AutoShape 3"/>
              <p:cNvSpPr>
                <a:spLocks noChangeArrowheads="1"/>
              </p:cNvSpPr>
              <p:nvPr/>
            </p:nvSpPr>
            <p:spPr bwMode="auto">
              <a:xfrm>
                <a:off x="1596" y="1938"/>
                <a:ext cx="4491" cy="499"/>
              </a:xfrm>
              <a:prstGeom prst="homePlate">
                <a:avLst>
                  <a:gd name="adj" fmla="val 28857"/>
                </a:avLst>
              </a:prstGeom>
              <a:solidFill>
                <a:srgbClr val="837E7E"/>
              </a:solidFill>
              <a:ln w="12700">
                <a:solidFill>
                  <a:srgbClr val="837E7E"/>
                </a:solidFill>
                <a:miter lim="800000"/>
                <a:headEnd/>
                <a:tailEnd/>
              </a:ln>
              <a:effectLst/>
            </p:spPr>
            <p:txBody>
              <a:bodyPr wrap="none" lIns="45720" rIns="45720" anchor="ctr" anchorCtr="1"/>
              <a:lstStyle/>
              <a:p>
                <a:endParaRPr lang="ru-RU" sz="1200"/>
              </a:p>
            </p:txBody>
          </p:sp>
          <p:sp>
            <p:nvSpPr>
              <p:cNvPr id="38" name="Rectangle 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748" y="1392"/>
                <a:ext cx="1254" cy="29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 anchor="ctr" anchorCtr="1"/>
              <a:lstStyle/>
              <a:p>
                <a:pPr algn="ctr">
                  <a:spcAft>
                    <a:spcPct val="20000"/>
                  </a:spcAft>
                </a:pPr>
                <a:r>
                  <a:rPr lang="ru-RU" sz="1200" b="1" dirty="0" smtClean="0">
                    <a:solidFill>
                      <a:schemeClr val="bg1"/>
                    </a:solidFill>
                    <a:latin typeface="Arial"/>
                  </a:rPr>
                  <a:t>Схема</a:t>
                </a:r>
                <a:endParaRPr lang="en-GB" sz="1200" b="1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18" y="1392"/>
                <a:ext cx="1254" cy="29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45720" rIns="45720" anchor="ctr" anchorCtr="1"/>
              <a:lstStyle/>
              <a:p>
                <a:pPr algn="ctr">
                  <a:spcAft>
                    <a:spcPct val="20000"/>
                  </a:spcAft>
                </a:pPr>
                <a:r>
                  <a:rPr lang="ru-RU" sz="1200" b="1" dirty="0">
                    <a:solidFill>
                      <a:schemeClr val="bg1"/>
                    </a:solidFill>
                    <a:latin typeface="Arial"/>
                  </a:rPr>
                  <a:t>Источник финансирования</a:t>
                </a:r>
              </a:p>
            </p:txBody>
          </p:sp>
          <p:sp>
            <p:nvSpPr>
              <p:cNvPr id="40" name="Rectangle 1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748" y="1762"/>
                <a:ext cx="1251" cy="94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C4544"/>
                </a:solidFill>
                <a:miter lim="800000"/>
                <a:headEnd/>
                <a:tailEnd/>
              </a:ln>
              <a:effectLst/>
            </p:spPr>
            <p:txBody>
              <a:bodyPr wrap="square" lIns="72000" tIns="72000" rIns="72000" bIns="72000"/>
              <a:lstStyle/>
              <a:p>
                <a:pPr marL="114300" indent="-114300">
                  <a:spcBef>
                    <a:spcPct val="30000"/>
                  </a:spcBef>
                  <a:buClr>
                    <a:schemeClr val="folHlink"/>
                  </a:buClr>
                </a:pPr>
                <a:r>
                  <a:rPr lang="ru-RU" sz="1200" b="1" dirty="0">
                    <a:solidFill>
                      <a:srgbClr val="4C4544"/>
                    </a:solidFill>
                    <a:latin typeface="Arial"/>
                  </a:rPr>
                  <a:t>I. Частная инициатива в реализации </a:t>
                </a:r>
                <a: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  <a:t>проекта</a:t>
                </a:r>
                <a:endParaRPr lang="ru-RU" sz="1200" b="1" dirty="0">
                  <a:solidFill>
                    <a:srgbClr val="4C4544"/>
                  </a:solidFill>
                  <a:latin typeface="Arial"/>
                </a:endParaRPr>
              </a:p>
            </p:txBody>
          </p:sp>
          <p:sp>
            <p:nvSpPr>
              <p:cNvPr id="41" name="Rectangle 1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18" y="1762"/>
                <a:ext cx="1251" cy="94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C4544"/>
                </a:solidFill>
                <a:miter lim="800000"/>
                <a:headEnd/>
                <a:tailEnd/>
              </a:ln>
              <a:effectLst/>
            </p:spPr>
            <p:txBody>
              <a:bodyPr wrap="square" lIns="72000" tIns="72000" rIns="72000" bIns="72000"/>
              <a:lstStyle/>
              <a:p>
                <a:pPr marL="177800" lvl="2" indent="-177800">
                  <a:spcBef>
                    <a:spcPts val="600"/>
                  </a:spcBef>
                  <a:buClr>
                    <a:srgbClr val="97989A"/>
                  </a:buClr>
                  <a:buSzPct val="125000"/>
                  <a:buFont typeface="Arial" pitchFamily="34" charset="0"/>
                  <a:buChar char="■"/>
                </a:pPr>
                <a:r>
                  <a:rPr lang="ru-RU" sz="1200" dirty="0" smtClean="0">
                    <a:solidFill>
                      <a:srgbClr val="4C4544"/>
                    </a:solidFill>
                    <a:latin typeface="Arial"/>
                    <a:cs typeface="Arial" pitchFamily="34" charset="0"/>
                  </a:rPr>
                  <a:t>Собственные </a:t>
                </a:r>
                <a:r>
                  <a:rPr lang="ru-RU" sz="1200" dirty="0">
                    <a:solidFill>
                      <a:srgbClr val="4C4544"/>
                    </a:solidFill>
                    <a:latin typeface="Arial"/>
                    <a:cs typeface="Arial" pitchFamily="34" charset="0"/>
                  </a:rPr>
                  <a:t>средства частного инициатора </a:t>
                </a:r>
                <a:r>
                  <a:rPr lang="ru-RU" sz="1200" dirty="0" smtClean="0">
                    <a:solidFill>
                      <a:srgbClr val="4C4544"/>
                    </a:solidFill>
                    <a:latin typeface="Arial"/>
                    <a:cs typeface="Arial" pitchFamily="34" charset="0"/>
                  </a:rPr>
                  <a:t>проекта</a:t>
                </a:r>
                <a:endParaRPr lang="ru-RU" sz="1200" dirty="0">
                  <a:solidFill>
                    <a:srgbClr val="4C4544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31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580112" y="3501008"/>
              <a:ext cx="1990725" cy="4683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45720" rIns="45720" anchor="ctr" anchorCtr="1"/>
            <a:lstStyle/>
            <a:p>
              <a:pPr algn="ctr">
                <a:spcAft>
                  <a:spcPct val="200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Arial"/>
                </a:rPr>
                <a:t>Источник дохода РЦ ГЧП</a:t>
              </a:r>
            </a:p>
          </p:txBody>
        </p:sp>
        <p:sp>
          <p:nvSpPr>
            <p:cNvPr id="32" name="Rectangle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580112" y="4088383"/>
              <a:ext cx="1985963" cy="150085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4C4544"/>
              </a:solidFill>
              <a:miter lim="800000"/>
              <a:headEnd/>
              <a:tailEnd/>
            </a:ln>
            <a:effectLst/>
          </p:spPr>
          <p:txBody>
            <a:bodyPr wrap="square" lIns="72000" tIns="72000" rIns="72000" bIns="72000"/>
            <a:lstStyle/>
            <a:p>
              <a:pPr marL="177800" lvl="2" indent="-177800">
                <a:spcBef>
                  <a:spcPts val="600"/>
                </a:spcBef>
                <a:buClr>
                  <a:srgbClr val="97989A"/>
                </a:buClr>
                <a:buSzPct val="125000"/>
                <a:buFont typeface="Arial" pitchFamily="34" charset="0"/>
                <a:buChar char="■"/>
              </a:pPr>
              <a:r>
                <a:rPr lang="ru-RU" sz="1200" dirty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Вознаграждение РЦ ГЧП за экспертизу </a:t>
              </a:r>
              <a:r>
                <a:rPr lang="ru-RU" sz="1200" dirty="0" smtClean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проекта</a:t>
              </a:r>
            </a:p>
            <a:p>
              <a:pPr marL="177800" lvl="2" indent="-177800">
                <a:spcBef>
                  <a:spcPts val="600"/>
                </a:spcBef>
                <a:buClr>
                  <a:srgbClr val="97989A"/>
                </a:buClr>
                <a:buSzPct val="125000"/>
                <a:buFont typeface="Arial" pitchFamily="34" charset="0"/>
                <a:buChar char="■"/>
              </a:pPr>
              <a:r>
                <a:rPr lang="ru-RU" sz="1200" dirty="0" smtClean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Вознаграждение </a:t>
              </a:r>
              <a:r>
                <a:rPr lang="ru-RU" sz="1200" dirty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Автодор-Инвест за оказание услуг для РЦ ГЧП</a:t>
              </a:r>
            </a:p>
          </p:txBody>
        </p:sp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971600" y="5877197"/>
              <a:ext cx="7129463" cy="792163"/>
            </a:xfrm>
            <a:prstGeom prst="homePlate">
              <a:avLst>
                <a:gd name="adj" fmla="val 28857"/>
              </a:avLst>
            </a:prstGeom>
            <a:solidFill>
              <a:srgbClr val="837E7E"/>
            </a:solidFill>
            <a:ln w="12700">
              <a:solidFill>
                <a:srgbClr val="837E7E"/>
              </a:solidFill>
              <a:miter lim="800000"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endParaRPr lang="ru-RU" sz="1200"/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17509" y="5670053"/>
              <a:ext cx="1985963" cy="150336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4C4544"/>
              </a:solidFill>
              <a:miter lim="800000"/>
              <a:headEnd/>
              <a:tailEnd/>
            </a:ln>
            <a:effectLst/>
          </p:spPr>
          <p:txBody>
            <a:bodyPr wrap="square" lIns="72000" tIns="72000" rIns="72000" bIns="72000"/>
            <a:lstStyle/>
            <a:p>
              <a:pPr marL="114300" indent="-114300">
                <a:spcBef>
                  <a:spcPct val="30000"/>
                </a:spcBef>
                <a:buClr>
                  <a:schemeClr val="folHlink"/>
                </a:buClr>
              </a:pPr>
              <a:r>
                <a:rPr lang="ru-RU" sz="1200" b="1" dirty="0">
                  <a:solidFill>
                    <a:srgbClr val="4C4544"/>
                  </a:solidFill>
                  <a:latin typeface="Arial"/>
                </a:rPr>
                <a:t>II. Конкурсная процедура отбора РЦ ГЧП / Автодор-Инвест</a:t>
              </a:r>
            </a:p>
          </p:txBody>
        </p:sp>
        <p:sp>
          <p:nvSpPr>
            <p:cNvPr id="35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92384" y="5670053"/>
              <a:ext cx="1985963" cy="150336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4C4544"/>
              </a:solidFill>
              <a:miter lim="800000"/>
              <a:headEnd/>
              <a:tailEnd/>
            </a:ln>
            <a:effectLst/>
          </p:spPr>
          <p:txBody>
            <a:bodyPr wrap="square" lIns="72000" tIns="72000" rIns="72000" bIns="72000"/>
            <a:lstStyle/>
            <a:p>
              <a:pPr marL="177800" lvl="2" indent="-177800">
                <a:spcBef>
                  <a:spcPts val="600"/>
                </a:spcBef>
                <a:buClr>
                  <a:srgbClr val="97989A"/>
                </a:buClr>
                <a:buSzPct val="125000"/>
                <a:buFont typeface="Arial" pitchFamily="34" charset="0"/>
                <a:buChar char="■"/>
              </a:pPr>
              <a:r>
                <a:rPr lang="ru-RU" sz="1200" dirty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Средства бюджета региона</a:t>
              </a:r>
            </a:p>
            <a:p>
              <a:pPr marL="177800" lvl="2" indent="-177800">
                <a:spcBef>
                  <a:spcPts val="600"/>
                </a:spcBef>
                <a:buClr>
                  <a:srgbClr val="97989A"/>
                </a:buClr>
                <a:buSzPct val="125000"/>
                <a:buFont typeface="Arial" pitchFamily="34" charset="0"/>
                <a:buChar char="■"/>
              </a:pPr>
              <a:r>
                <a:rPr lang="ru-RU" sz="1200" dirty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Средства победителя конкурса из обеспечения на этапе подачи заявки </a:t>
              </a:r>
            </a:p>
          </p:txBody>
        </p:sp>
        <p:sp>
          <p:nvSpPr>
            <p:cNvPr id="36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80112" y="5661248"/>
              <a:ext cx="1985963" cy="150085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4C4544"/>
              </a:solidFill>
              <a:miter lim="800000"/>
              <a:headEnd/>
              <a:tailEnd/>
            </a:ln>
            <a:effectLst/>
          </p:spPr>
          <p:txBody>
            <a:bodyPr wrap="square" lIns="72000" tIns="72000" rIns="72000" bIns="72000"/>
            <a:lstStyle/>
            <a:p>
              <a:pPr marL="177800" lvl="2" indent="-177800">
                <a:spcBef>
                  <a:spcPts val="600"/>
                </a:spcBef>
                <a:buClr>
                  <a:srgbClr val="97989A"/>
                </a:buClr>
                <a:buSzPct val="125000"/>
                <a:buFont typeface="Arial" pitchFamily="34" charset="0"/>
                <a:buChar char="■"/>
              </a:pPr>
              <a:r>
                <a:rPr lang="ru-RU" sz="1200" dirty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Вознаграждение РЦ ГЧП за экспертизу проекта и организацию конкурса</a:t>
              </a:r>
            </a:p>
            <a:p>
              <a:pPr marL="177800" lvl="2" indent="-177800">
                <a:spcBef>
                  <a:spcPts val="600"/>
                </a:spcBef>
                <a:buClr>
                  <a:srgbClr val="97989A"/>
                </a:buClr>
                <a:buSzPct val="125000"/>
                <a:buFont typeface="Arial" pitchFamily="34" charset="0"/>
                <a:buChar char="■"/>
              </a:pPr>
              <a:r>
                <a:rPr lang="ru-RU" sz="1200" dirty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Вознаграждение Автодор-Инвест за оказание услуг для региона/РЦ ГЧП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4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48784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10064" y="3093056"/>
            <a:ext cx="5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33138DEB-A6FC-7540-9F59-6A37FCB445BD}" type="slidenum">
              <a:rPr lang="en-US" smtClean="0">
                <a:solidFill>
                  <a:prstClr val="white"/>
                </a:solidFill>
              </a:rPr>
              <a:pPr defTabSz="457200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7" y="6453989"/>
            <a:ext cx="985740" cy="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2707805" y="6143212"/>
            <a:ext cx="575320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867953" y="6165304"/>
            <a:ext cx="575320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Заголовок 4"/>
          <p:cNvSpPr txBox="1">
            <a:spLocks/>
          </p:cNvSpPr>
          <p:nvPr/>
        </p:nvSpPr>
        <p:spPr>
          <a:xfrm>
            <a:off x="140022" y="91076"/>
            <a:ext cx="8820471" cy="89250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Предпосылки экспансии Государственной компании на региональный рынок </a:t>
            </a:r>
            <a:r>
              <a:rPr lang="ru-RU" sz="2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ГЧП</a:t>
            </a:r>
            <a:endParaRPr lang="ru-RU" sz="2600" b="1" cap="all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6021288"/>
            <a:ext cx="8138347" cy="34051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рынок ГЧП проектов привлек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телен для Государственной компании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8064" y="1054333"/>
            <a:ext cx="3241801" cy="43045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 anchorCtr="0"/>
          <a:lstStyle/>
          <a:p>
            <a:pPr algn="ctr">
              <a:spcBef>
                <a:spcPct val="3000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Arial"/>
              </a:rPr>
              <a:t>Текущее состояние региональных рынков ГЧП проектов</a:t>
            </a:r>
            <a:endParaRPr lang="ru-RU" sz="13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48064" y="1628800"/>
            <a:ext cx="3241801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/>
          <a:lstStyle/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>Потребность 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в модернизации широкого перечня объектов социальной, коммунальной, транспортной, спортивной и др. инфраструктуры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Дефицит бюджетных средств для строительства крупных инфраструктурных объектов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Недостаточный опыт проектной деятельности администраций по привлечению квалифицированных частных инвесторов (в том числе зарубежных) через механизм ГЧП, управлению проектами ГЧП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Недостаточное качество подготовки проектов ГЧП региональными инициаторами, расчет на поддержку федерального бюджета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Слабое использование частными игроками регионального рынка механизмов ГЧП при наличии необходимых ресурсов </a:t>
            </a: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1520" y="1053754"/>
            <a:ext cx="4752528" cy="431030"/>
          </a:xfrm>
          <a:prstGeom prst="rect">
            <a:avLst/>
          </a:prstGeom>
          <a:solidFill>
            <a:srgbClr val="EB8921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Arial"/>
              </a:rPr>
              <a:t>Государственная компания «Автодор» 1.0.</a:t>
            </a:r>
          </a:p>
        </p:txBody>
      </p:sp>
      <p:sp>
        <p:nvSpPr>
          <p:cNvPr id="16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520" y="1628800"/>
            <a:ext cx="475252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/>
          <a:lstStyle/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>Большинство 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проектов Государственной компании переходит из фазы разработки в фазу реализации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Проектом Стратегии Государственной компании предусмотрено развитие перспективной сети магистралей и скоростных автомобильных дорог, часть из которых может быть реализована посредством региональных проектов ГЧП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Опыт привлечения внебюджетных средств для строительства крупных инфраструктурных объектов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Налаженная сеть партнеров-профессионалов, в том числе зарубежных (эксперты транспортной отрасли, строительные и консалтинговые компании, представители международных транспортных институтов, ведущие финансирующие организации)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Прямое указание Президента РФ на необходимость масштабировать успешный опыт структурирования ГЧП проектов в регионы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Команда профессионалов с богатым опытом сопровождения комплексных инфраструктурных проектов в различных отраслях, использование апробированных методологий инициирования, сопровождения и управления проектами, сформировавшаяся проектная технология ГЧП</a:t>
            </a:r>
          </a:p>
        </p:txBody>
      </p:sp>
    </p:spTree>
    <p:extLst>
      <p:ext uri="{BB962C8B-B14F-4D97-AF65-F5344CB8AC3E}">
        <p14:creationId xmlns:p14="http://schemas.microsoft.com/office/powerpoint/2010/main" val="11143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4492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10064" y="3093056"/>
            <a:ext cx="5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33138DEB-A6FC-7540-9F59-6A37FCB445BD}" type="slidenum">
              <a:rPr lang="en-US" smtClean="0">
                <a:solidFill>
                  <a:prstClr val="white"/>
                </a:solidFill>
              </a:rPr>
              <a:pPr defTabSz="457200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7" y="6453989"/>
            <a:ext cx="985740" cy="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2707805" y="6143212"/>
            <a:ext cx="575320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867953" y="6165304"/>
            <a:ext cx="575320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Заголовок 4"/>
          <p:cNvSpPr txBox="1">
            <a:spLocks/>
          </p:cNvSpPr>
          <p:nvPr/>
        </p:nvSpPr>
        <p:spPr>
          <a:xfrm>
            <a:off x="140022" y="91076"/>
            <a:ext cx="8820471" cy="89250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Стратегические планы Государственной компании и регионов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5420067"/>
            <a:ext cx="7510575" cy="81724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успешной реализации стратегии Государственной компании 2.0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стратегического партнёрства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между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Государственной компанией и Регионом</a:t>
            </a:r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560" y="1053753"/>
            <a:ext cx="3619724" cy="640015"/>
          </a:xfrm>
          <a:prstGeom prst="rect">
            <a:avLst/>
          </a:prstGeom>
          <a:solidFill>
            <a:srgbClr val="EB8921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/>
              </a:rPr>
              <a:t>Государственная компания 2.0:</a:t>
            </a:r>
          </a:p>
        </p:txBody>
      </p:sp>
      <p:sp>
        <p:nvSpPr>
          <p:cNvPr id="15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560" y="1772816"/>
            <a:ext cx="3619724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/>
          <a:lstStyle/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Инфраструктурная компания, участвующая в проектах, инвестирующая в том числе собственные средства в регионы, в мощности дорожной сети, дополняя тем самым создаваемую магистральную сеть скоростных дорог за счет региональной инфраструктуры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Полноценный PPP </a:t>
            </a:r>
            <a:r>
              <a:rPr lang="ru-RU" sz="1200" dirty="0" err="1">
                <a:solidFill>
                  <a:srgbClr val="4C4544"/>
                </a:solidFill>
                <a:latin typeface="Arial"/>
                <a:cs typeface="Arial" pitchFamily="34" charset="0"/>
              </a:rPr>
              <a:t>Unit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, создающий межотраслевые ГЧП проекты, усиливающие общий мультипликативный эффект, а также представляющий собой общенациональный центр компетенций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Компания, создающая новый рынок проектов для инвесторов</a:t>
            </a:r>
          </a:p>
        </p:txBody>
      </p:sp>
      <p:sp>
        <p:nvSpPr>
          <p:cNvPr id="1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054333"/>
            <a:ext cx="3550135" cy="63943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 anchorCtr="0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/>
              </a:rPr>
              <a:t>Регион 2.0</a:t>
            </a:r>
            <a:r>
              <a:rPr lang="ru-RU" sz="1400" b="1" dirty="0" smtClean="0">
                <a:solidFill>
                  <a:schemeClr val="bg1"/>
                </a:solidFill>
                <a:latin typeface="Arial"/>
              </a:rPr>
              <a:t>: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/>
              </a:rPr>
              <a:t>с создаваемой магистральной </a:t>
            </a:r>
            <a:r>
              <a:rPr lang="ru-RU" sz="1400" dirty="0" smtClean="0">
                <a:solidFill>
                  <a:schemeClr val="bg1"/>
                </a:solidFill>
                <a:latin typeface="Arial"/>
              </a:rPr>
              <a:t>сетью</a:t>
            </a:r>
            <a:endParaRPr lang="ru-RU" sz="14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1772816"/>
            <a:ext cx="3550135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/>
          <a:lstStyle/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Развитая транспортная инфраструктура, обеспечивающая интенсификацию экономических связей как внутри региона, так и между регионами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Обеспечение косвенных экономических эффектов посредством реализации инфраструктурных ГЧП проектов в смежных отраслях (новые рабочие места, рост благосостояния, дополнительные бюджетные поступления и т.д.)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Повышение рейтинга инвестиционной привлекательности региона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Повышение квалификации собственных кадров и развитие региональных институтов привлечения частных инвестиций</a:t>
            </a: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Формирование рынка активных участников проектов - инвесторов</a:t>
            </a:r>
          </a:p>
        </p:txBody>
      </p:sp>
    </p:spTree>
    <p:extLst>
      <p:ext uri="{BB962C8B-B14F-4D97-AF65-F5344CB8AC3E}">
        <p14:creationId xmlns:p14="http://schemas.microsoft.com/office/powerpoint/2010/main" val="23731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0588" y="3092450"/>
            <a:ext cx="5349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1691EA95-8DAF-43A9-B65C-9AAD7A7C6DA8}" type="slidenum">
              <a:rPr lang="en-US" altLang="ru-RU" smtClean="0">
                <a:solidFill>
                  <a:prstClr val="white"/>
                </a:solidFill>
                <a:cs typeface="Arial" pitchFamily="34" charset="0"/>
              </a:rPr>
              <a:pPr algn="ctr"/>
              <a:t>13</a:t>
            </a:fld>
            <a:endParaRPr lang="en-US" altLang="ru-RU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41475" y="1425575"/>
            <a:ext cx="5784850" cy="431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9763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763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763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763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763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76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ООО «Автодор-Инвест»</a:t>
            </a:r>
          </a:p>
        </p:txBody>
      </p:sp>
      <p:grpSp>
        <p:nvGrpSpPr>
          <p:cNvPr id="29700" name="Группа 9"/>
          <p:cNvGrpSpPr>
            <a:grpSpLocks/>
          </p:cNvGrpSpPr>
          <p:nvPr/>
        </p:nvGrpSpPr>
        <p:grpSpPr bwMode="auto">
          <a:xfrm>
            <a:off x="690563" y="2239963"/>
            <a:ext cx="8643937" cy="2170112"/>
            <a:chOff x="571559" y="2353988"/>
            <a:chExt cx="8643739" cy="2170247"/>
          </a:xfrm>
        </p:grpSpPr>
        <p:sp>
          <p:nvSpPr>
            <p:cNvPr id="12" name="TextBox 11"/>
            <p:cNvSpPr txBox="1"/>
            <p:nvPr/>
          </p:nvSpPr>
          <p:spPr>
            <a:xfrm>
              <a:off x="596958" y="2604829"/>
              <a:ext cx="6264132" cy="8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ru-RU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Адрес		109012, Москва, Новая площадь, д.8, стр.2</a:t>
              </a: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  <a:p>
              <a:pPr defTabSz="457200">
                <a:defRPr/>
              </a:pPr>
              <a:endPara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defTabSz="457200">
                <a:defRPr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Web 		</a:t>
              </a: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  <a:hlinkClick r:id="rId3"/>
                </a:rPr>
                <a:t>www.avtodor-invest.com</a:t>
              </a: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  <a:p>
              <a:pPr defTabSz="457200">
                <a:defRPr/>
              </a:pP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  <a:p>
              <a:pPr defTabSz="457200" fontAlgn="base">
                <a:defRPr/>
              </a:pPr>
              <a:r>
                <a:rPr lang="ru-RU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Телефон</a:t>
              </a: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	</a:t>
              </a:r>
              <a:r>
                <a:rPr lang="ru-RU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+7 (495) </a:t>
              </a: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995</a:t>
              </a:r>
              <a:r>
                <a:rPr lang="ru-RU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-</a:t>
              </a: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56</a:t>
              </a:r>
              <a:r>
                <a:rPr lang="ru-RU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-</a:t>
              </a: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00</a:t>
              </a:r>
              <a:endPara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574" y="3770126"/>
              <a:ext cx="3168577" cy="6461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ru-RU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А.А. Аверин </a:t>
              </a:r>
            </a:p>
            <a:p>
              <a:pPr defTabSz="457200">
                <a:defRPr/>
              </a:pPr>
              <a:r>
                <a:rPr lang="ru-RU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Управляющий  директор по инвестиционному структурированию</a:t>
              </a:r>
            </a:p>
            <a:p>
              <a:pPr defTabSz="457200">
                <a:defRPr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E-mail</a:t>
              </a:r>
              <a:r>
                <a:rPr lang="ru-RU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:</a:t>
              </a: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 A.Averin@avtodor-invest.com</a:t>
              </a:r>
              <a:endPara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9744" y="3739961"/>
              <a:ext cx="3095554" cy="7842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ru-RU" sz="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Д.А. Патрин </a:t>
              </a:r>
            </a:p>
            <a:p>
              <a:pPr defTabSz="457200">
                <a:defRPr/>
              </a:pPr>
              <a:r>
                <a:rPr lang="ru-RU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Управляющий директор по правовому структурированию</a:t>
              </a:r>
            </a:p>
            <a:p>
              <a:pPr defTabSz="457200">
                <a:defRPr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E-mail</a:t>
              </a:r>
              <a:r>
                <a:rPr lang="ru-RU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:</a:t>
              </a: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 D.Patrin@avtodor-invest.com</a:t>
              </a:r>
              <a:endPara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  <a:p>
              <a:pPr defTabSz="457200">
                <a:defRPr/>
              </a:pPr>
              <a:endPara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958" y="2353988"/>
              <a:ext cx="1141386" cy="2460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ru-RU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Контакты: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59" y="3576439"/>
              <a:ext cx="1441417" cy="247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ru-RU" sz="1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Контактные лица: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89021" y="2636581"/>
              <a:ext cx="0" cy="792211"/>
            </a:xfrm>
            <a:prstGeom prst="line">
              <a:avLst/>
            </a:prstGeom>
            <a:ln w="19050">
              <a:solidFill>
                <a:srgbClr val="EB89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89021" y="3428792"/>
              <a:ext cx="4703655" cy="0"/>
            </a:xfrm>
            <a:prstGeom prst="line">
              <a:avLst/>
            </a:prstGeom>
            <a:ln w="19050">
              <a:solidFill>
                <a:srgbClr val="EB89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89021" y="3841568"/>
              <a:ext cx="0" cy="595350"/>
            </a:xfrm>
            <a:prstGeom prst="line">
              <a:avLst/>
            </a:prstGeom>
            <a:ln w="19050">
              <a:solidFill>
                <a:srgbClr val="EB89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89021" y="4436918"/>
              <a:ext cx="2327222" cy="0"/>
            </a:xfrm>
            <a:prstGeom prst="line">
              <a:avLst/>
            </a:prstGeom>
            <a:ln w="19050">
              <a:solidFill>
                <a:srgbClr val="EB89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132137" y="3841568"/>
              <a:ext cx="0" cy="595350"/>
            </a:xfrm>
            <a:prstGeom prst="line">
              <a:avLst/>
            </a:prstGeom>
            <a:ln w="19050">
              <a:solidFill>
                <a:srgbClr val="EB89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132137" y="4436918"/>
              <a:ext cx="2663764" cy="0"/>
            </a:xfrm>
            <a:prstGeom prst="line">
              <a:avLst/>
            </a:prstGeom>
            <a:ln w="19050">
              <a:solidFill>
                <a:srgbClr val="EB89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062595" y="3820929"/>
              <a:ext cx="0" cy="595349"/>
            </a:xfrm>
            <a:prstGeom prst="line">
              <a:avLst/>
            </a:prstGeom>
            <a:ln w="19050">
              <a:solidFill>
                <a:srgbClr val="EB89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062595" y="4416278"/>
              <a:ext cx="2663764" cy="0"/>
            </a:xfrm>
            <a:prstGeom prst="line">
              <a:avLst/>
            </a:prstGeom>
            <a:ln w="19050">
              <a:solidFill>
                <a:srgbClr val="EB89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736600" y="3803650"/>
            <a:ext cx="2490788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ru-RU" sz="9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А.Б. Самойленко</a:t>
            </a:r>
          </a:p>
          <a:p>
            <a:pPr defTabSz="457200">
              <a:defRPr/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Генеральный директор</a:t>
            </a:r>
          </a:p>
          <a:p>
            <a:pPr defTabSz="457200">
              <a:defRPr/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E-mail: A.Samoylenko@avtodor-invest.com</a:t>
            </a:r>
          </a:p>
        </p:txBody>
      </p:sp>
      <p:pic>
        <p:nvPicPr>
          <p:cNvPr id="29702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6454775"/>
            <a:ext cx="9858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Прямоугольник 1"/>
          <p:cNvSpPr>
            <a:spLocks noChangeArrowheads="1"/>
          </p:cNvSpPr>
          <p:nvPr/>
        </p:nvSpPr>
        <p:spPr bwMode="auto">
          <a:xfrm>
            <a:off x="612775" y="5264150"/>
            <a:ext cx="8269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Все сведения и данные, приведенные в настоящей презентации (далее – «Презентация»), имеют исключительно информационное назначение и не являются публичной офертой.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ООО "Автодор-Инвест" (далее — "Автодор-Инвест") оставляет за собой право в любое время по своему усмотрению без предварительного уведомления вносить изменения, удалять и иным образом изменять любую информацию, указанную в Презентации.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"Автодор-Инвест" не несет ответственность за полноту, точность, актуальность и содержание информации, приведенной в Презентации.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4C4544"/>
                </a:solidFill>
                <a:latin typeface="Tahoma" pitchFamily="34" charset="0"/>
                <a:cs typeface="Tahoma" pitchFamily="34" charset="0"/>
              </a:rPr>
              <a:t>Копирование любой информации, материалов, приведенных в Презентации, допускается исключительно в некоммерческих целях. 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3322638" y="4533611"/>
            <a:ext cx="31686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ru-RU" sz="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М.Л. Польникова </a:t>
            </a:r>
            <a:endParaRPr lang="ru-RU" sz="9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defTabSz="457200">
              <a:defRPr/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Советник по инвестиционно-правовым </a:t>
            </a:r>
            <a:r>
              <a:rPr lang="ru-RU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вопросам</a:t>
            </a:r>
          </a:p>
          <a:p>
            <a:pPr defTabSz="457200">
              <a:defRPr/>
            </a:pPr>
            <a:r>
              <a:rPr 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E-mail</a:t>
            </a: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:</a:t>
            </a: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M.Polnikova@avtodor-invest.com</a:t>
            </a:r>
            <a:endParaRPr lang="ru-RU" sz="9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3276128" y="4489871"/>
            <a:ext cx="0" cy="595313"/>
          </a:xfrm>
          <a:prstGeom prst="line">
            <a:avLst/>
          </a:prstGeom>
          <a:ln w="19050">
            <a:solidFill>
              <a:srgbClr val="EB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3275856" y="5085184"/>
            <a:ext cx="2663825" cy="0"/>
          </a:xfrm>
          <a:prstGeom prst="line">
            <a:avLst/>
          </a:prstGeom>
          <a:ln w="19050">
            <a:solidFill>
              <a:srgbClr val="EB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156736" y="91076"/>
            <a:ext cx="8820471" cy="92327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Региональные центры ГЧП: </a:t>
            </a:r>
            <a:r>
              <a:rPr lang="ru-RU" sz="2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/>
            </a:r>
            <a:br>
              <a:rPr lang="ru-RU" sz="2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предпосылки создания</a:t>
            </a:r>
          </a:p>
        </p:txBody>
      </p:sp>
      <p:pic>
        <p:nvPicPr>
          <p:cNvPr id="21" name="Рисунок 20"/>
          <p:cNvPicPr/>
          <p:nvPr/>
        </p:nvPicPr>
        <p:blipFill rotWithShape="1">
          <a:blip r:embed="rId6"/>
          <a:srcRect l="80449" t="41753" r="14881" b="42164"/>
          <a:stretch/>
        </p:blipFill>
        <p:spPr bwMode="auto">
          <a:xfrm rot="5400000">
            <a:off x="7829103" y="5539746"/>
            <a:ext cx="895350" cy="1734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34586" y="6426146"/>
            <a:ext cx="5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272490" y="1051178"/>
            <a:ext cx="8547982" cy="4970368"/>
            <a:chOff x="1158" y="1407"/>
            <a:chExt cx="3918" cy="1367"/>
          </a:xfrm>
        </p:grpSpPr>
        <p:sp>
          <p:nvSpPr>
            <p:cNvPr id="31" name="Rectangl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036" y="1407"/>
              <a:ext cx="3040" cy="8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45720" rIns="45720"/>
            <a:lstStyle/>
            <a:p>
              <a:pPr marL="725488" lvl="2" indent="174625">
                <a:spcBef>
                  <a:spcPts val="600"/>
                </a:spcBef>
                <a:buClr>
                  <a:srgbClr val="97989A"/>
                </a:buClr>
                <a:buSzPct val="125000"/>
                <a:tabLst>
                  <a:tab pos="1719263" algn="l"/>
                </a:tabLst>
              </a:pPr>
              <a:r>
                <a:rPr lang="ru-RU" sz="1400" dirty="0" smtClean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8 </a:t>
              </a:r>
              <a:r>
                <a:rPr lang="ru-RU" sz="1400" dirty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октября 2014 года на заседании президиума Государственного совета по вопросу совершенствования сети автомобильных дорог в целях комплексного освоения и развития территорий страны Президент России В.В. Путин отметил необходимость разработки специальной программы развития скоростных магистралей и механизмов поддержки таких проектов на региональном и муниципальном уровнях. </a:t>
              </a:r>
            </a:p>
            <a:p>
              <a:pPr marL="725488" lvl="2" indent="174625">
                <a:spcBef>
                  <a:spcPts val="600"/>
                </a:spcBef>
                <a:buClr>
                  <a:srgbClr val="97989A"/>
                </a:buClr>
                <a:buSzPct val="125000"/>
                <a:tabLst>
                  <a:tab pos="1719263" algn="l"/>
                </a:tabLst>
              </a:pPr>
              <a:r>
                <a:rPr lang="ru-RU" sz="1400" dirty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При этом акцент был сделан на важности тиражирования наиболее успешных моделей государственно-частного партнерства, позволяющих снизить долю прямого бюджетного финансирования в крупных инфраструктурных проектах. В качестве примера такой модели Президент России привел проект строительства Центральной кольцевой автомобильной дороги, реализуемый Государственной компанией «Российские автомобильные дороги» </a:t>
              </a:r>
            </a:p>
          </p:txBody>
        </p:sp>
        <p:sp>
          <p:nvSpPr>
            <p:cNvPr id="32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158" y="1407"/>
              <a:ext cx="1212" cy="892"/>
            </a:xfrm>
            <a:prstGeom prst="homePlate">
              <a:avLst>
                <a:gd name="adj" fmla="val 27116"/>
              </a:avLst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lIns="45720" rIns="45720" anchor="ctr"/>
            <a:lstStyle/>
            <a:p>
              <a:pPr>
                <a:spcBef>
                  <a:spcPct val="30000"/>
                </a:spcBef>
                <a:buClr>
                  <a:schemeClr val="folHlink"/>
                </a:buClr>
              </a:pPr>
              <a:r>
                <a:rPr lang="ru-RU" sz="1400" b="1" dirty="0" smtClean="0">
                  <a:solidFill>
                    <a:schemeClr val="bg1"/>
                  </a:solidFill>
                  <a:latin typeface="Arial"/>
                </a:rPr>
                <a:t>Государственный</a:t>
              </a:r>
              <a:br>
                <a:rPr lang="ru-RU" sz="1400" b="1" dirty="0" smtClean="0">
                  <a:solidFill>
                    <a:schemeClr val="bg1"/>
                  </a:solidFill>
                  <a:latin typeface="Arial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Arial"/>
                </a:rPr>
                <a:t>Совет</a:t>
              </a:r>
              <a:endParaRPr lang="ru-RU" sz="14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3" name="Rectangle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036" y="2319"/>
              <a:ext cx="3040" cy="4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45720" rIns="45720">
              <a:noAutofit/>
            </a:bodyPr>
            <a:lstStyle/>
            <a:p>
              <a:pPr marL="363538" indent="-1588">
                <a:spcBef>
                  <a:spcPct val="30000"/>
                </a:spcBef>
                <a:buClr>
                  <a:schemeClr val="folHlink"/>
                </a:buClr>
              </a:pPr>
              <a:endParaRPr lang="en-GB" sz="1400" b="1" dirty="0">
                <a:solidFill>
                  <a:srgbClr val="4C4544"/>
                </a:solidFill>
                <a:latin typeface="Arial"/>
              </a:endParaRPr>
            </a:p>
            <a:p>
              <a:pPr marL="898525" lvl="2" indent="-173038">
                <a:spcBef>
                  <a:spcPts val="600"/>
                </a:spcBef>
                <a:buClr>
                  <a:srgbClr val="97989A"/>
                </a:buClr>
                <a:buSzPct val="125000"/>
                <a:buFont typeface="Arial" pitchFamily="34" charset="0"/>
                <a:buChar char="■"/>
                <a:tabLst>
                  <a:tab pos="1719263" algn="l"/>
                </a:tabLst>
              </a:pPr>
              <a:r>
                <a:rPr lang="ru-RU" sz="1400" dirty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Несформировавшаяся  система запуска и реализации проектов ГЧП в субъектах РФ (единичные, несистемные проекты</a:t>
              </a:r>
              <a:r>
                <a:rPr lang="ru-RU" sz="1400" dirty="0" smtClean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)</a:t>
              </a:r>
              <a:endParaRPr lang="ru-RU" sz="1400" dirty="0">
                <a:solidFill>
                  <a:srgbClr val="4C4544"/>
                </a:solidFill>
                <a:latin typeface="Arial"/>
                <a:cs typeface="Arial" pitchFamily="34" charset="0"/>
              </a:endParaRPr>
            </a:p>
            <a:p>
              <a:pPr marL="898525" lvl="2" indent="-173038">
                <a:spcBef>
                  <a:spcPts val="600"/>
                </a:spcBef>
                <a:buClr>
                  <a:srgbClr val="97989A"/>
                </a:buClr>
                <a:buSzPct val="125000"/>
                <a:buFont typeface="Arial" pitchFamily="34" charset="0"/>
                <a:buChar char="■"/>
                <a:tabLst>
                  <a:tab pos="1719263" algn="l"/>
                </a:tabLst>
              </a:pPr>
              <a:r>
                <a:rPr lang="ru-RU" sz="1400" dirty="0">
                  <a:solidFill>
                    <a:srgbClr val="4C4544"/>
                  </a:solidFill>
                  <a:latin typeface="Arial"/>
                  <a:cs typeface="Arial" pitchFamily="34" charset="0"/>
                </a:rPr>
                <a:t>Недостаточность профессиональной компетенции региональных государственных служащих</a:t>
              </a:r>
            </a:p>
          </p:txBody>
        </p:sp>
        <p:sp>
          <p:nvSpPr>
            <p:cNvPr id="35" name="AutoShape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158" y="2319"/>
              <a:ext cx="1080" cy="455"/>
            </a:xfrm>
            <a:prstGeom prst="homePlate">
              <a:avLst>
                <a:gd name="adj" fmla="val 27116"/>
              </a:avLst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lIns="45720" rIns="45720" anchor="ctr"/>
            <a:lstStyle/>
            <a:p>
              <a:pPr>
                <a:spcBef>
                  <a:spcPct val="30000"/>
                </a:spcBef>
                <a:buClr>
                  <a:schemeClr val="folHlink"/>
                </a:buClr>
              </a:pPr>
              <a:r>
                <a:rPr lang="ru-RU" sz="1400" b="1" dirty="0" smtClean="0">
                  <a:solidFill>
                    <a:schemeClr val="bg1"/>
                  </a:solidFill>
                  <a:latin typeface="Arial"/>
                </a:rPr>
                <a:t>Потребности</a:t>
              </a:r>
              <a:br>
                <a:rPr lang="ru-RU" sz="1400" b="1" dirty="0" smtClean="0">
                  <a:solidFill>
                    <a:schemeClr val="bg1"/>
                  </a:solidFill>
                  <a:latin typeface="Arial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Arial"/>
                </a:rPr>
                <a:t>регионов</a:t>
              </a:r>
              <a:endParaRPr lang="ru-RU" sz="1400" b="1" dirty="0">
                <a:solidFill>
                  <a:schemeClr val="bg1"/>
                </a:solidFill>
                <a:latin typeface="Arial"/>
              </a:endParaRPr>
            </a:p>
          </p:txBody>
        </p:sp>
      </p:grpSp>
      <p:pic>
        <p:nvPicPr>
          <p:cNvPr id="37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32" y="112256"/>
            <a:ext cx="985740" cy="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2559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119954" y="1628800"/>
            <a:ext cx="6548390" cy="3767057"/>
            <a:chOff x="1119954" y="1628800"/>
            <a:chExt cx="6548390" cy="3767057"/>
          </a:xfrm>
        </p:grpSpPr>
        <p:pic>
          <p:nvPicPr>
            <p:cNvPr id="3149" name="Picture 77" descr="C:\Users\Frolova_TL\Desktop\Карта России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954" y="1628800"/>
              <a:ext cx="6548390" cy="3767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Группа 11"/>
            <p:cNvGrpSpPr/>
            <p:nvPr/>
          </p:nvGrpSpPr>
          <p:grpSpPr>
            <a:xfrm>
              <a:off x="1322880" y="3444969"/>
              <a:ext cx="2601048" cy="688142"/>
              <a:chOff x="1322880" y="3229598"/>
              <a:chExt cx="2601048" cy="68814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22880" y="3622562"/>
                <a:ext cx="28803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00" b="1" dirty="0" smtClean="0">
                    <a:solidFill>
                      <a:srgbClr val="4F454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ru-RU" sz="700" b="1" dirty="0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11760" y="3285637"/>
                <a:ext cx="28803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4F454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ru-RU" sz="700" b="1" dirty="0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35896" y="3717685"/>
                <a:ext cx="28803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4F454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ru-RU" sz="700" b="1" dirty="0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23728" y="3501661"/>
                <a:ext cx="28803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4F454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ru-RU" sz="700" b="1" dirty="0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90018" y="3501661"/>
                <a:ext cx="28803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4F454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endParaRPr lang="ru-RU" sz="700" b="1" dirty="0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01737" y="3229598"/>
                <a:ext cx="28803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 smtClean="0">
                    <a:solidFill>
                      <a:srgbClr val="4F454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endParaRPr lang="ru-RU" sz="700" b="1" dirty="0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419872" y="4184830"/>
              <a:ext cx="2880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ru-RU" sz="700" b="1" dirty="0">
                <a:solidFill>
                  <a:srgbClr val="4F45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10064" y="3093056"/>
            <a:ext cx="5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33138DEB-A6FC-7540-9F59-6A37FCB445BD}" type="slidenum">
              <a:rPr lang="en-US" smtClean="0">
                <a:solidFill>
                  <a:prstClr val="white"/>
                </a:solidFill>
              </a:rPr>
              <a:pPr defTabSz="457200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826" y="1925436"/>
            <a:ext cx="8139042" cy="47439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174652" y="1340768"/>
            <a:ext cx="165100" cy="167697"/>
          </a:xfrm>
          <a:prstGeom prst="ellipse">
            <a:avLst/>
          </a:prstGeom>
          <a:noFill/>
          <a:ln>
            <a:solidFill>
              <a:srgbClr val="00A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174652" y="1062626"/>
            <a:ext cx="165100" cy="167697"/>
          </a:xfrm>
          <a:prstGeom prst="ellipse">
            <a:avLst/>
          </a:prstGeom>
          <a:noFill/>
          <a:ln>
            <a:solidFill>
              <a:srgbClr val="FF7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735" y="980728"/>
            <a:ext cx="2128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Соглашения 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подписаны -</a:t>
            </a:r>
            <a:endParaRPr lang="ru-RU" sz="1200" dirty="0">
              <a:solidFill>
                <a:srgbClr val="4C4544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736" y="1268760"/>
            <a:ext cx="2111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Планируется подписание -</a:t>
            </a:r>
            <a:endParaRPr lang="ru-RU" sz="1200" dirty="0">
              <a:solidFill>
                <a:srgbClr val="4C4544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7303" y="908720"/>
            <a:ext cx="6147145" cy="461665"/>
          </a:xfrm>
          <a:prstGeom prst="rect">
            <a:avLst/>
          </a:prstGeom>
          <a:noFill/>
          <a:ln>
            <a:solidFill>
              <a:srgbClr val="FF7F27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4C45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b="1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Краснодарским краем (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17.04.2015), </a:t>
            </a:r>
            <a:r>
              <a:rPr lang="ru-RU" sz="1200" b="1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2) </a:t>
            </a:r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Удмуртской Республикой (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30.04.2015), </a:t>
            </a:r>
            <a:b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3) 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Томской </a:t>
            </a:r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областью (21.05.2015), </a:t>
            </a:r>
            <a:r>
              <a:rPr lang="ru-RU" sz="1200" b="1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4) 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областью (29.05.2015)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57303" y="1412123"/>
            <a:ext cx="6147145" cy="276999"/>
          </a:xfrm>
          <a:prstGeom prst="rect">
            <a:avLst/>
          </a:prstGeom>
          <a:noFill/>
          <a:ln w="9525">
            <a:solidFill>
              <a:srgbClr val="00A2E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1200" b="1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Самарской областью, </a:t>
            </a:r>
            <a:r>
              <a:rPr lang="ru-RU" sz="1200" b="1" dirty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6) </a:t>
            </a:r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Саратовской областью и </a:t>
            </a:r>
            <a:r>
              <a:rPr lang="ru-RU" sz="1200" b="1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7) 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Белгородской </a:t>
            </a:r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областью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826" y="5228547"/>
            <a:ext cx="864165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rgbClr val="E1561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рамках проведения региональных ГЧП Форумов планируется </a:t>
            </a:r>
            <a:r>
              <a:rPr lang="ru-RU" sz="1300" b="1" u="sng" dirty="0" smtClean="0">
                <a:solidFill>
                  <a:srgbClr val="E1561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подписание </a:t>
            </a:r>
            <a:r>
              <a:rPr lang="ru-RU" sz="1300" b="1" u="sng" dirty="0">
                <a:solidFill>
                  <a:srgbClr val="E1561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соглашений о создании Региональных Центров </a:t>
            </a:r>
            <a:r>
              <a:rPr lang="ru-RU" sz="1300" b="1" u="sng" dirty="0" smtClean="0">
                <a:solidFill>
                  <a:srgbClr val="E1561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ГЧП</a:t>
            </a:r>
            <a:r>
              <a:rPr lang="ru-RU" sz="1300" b="1" dirty="0" smtClean="0">
                <a:solidFill>
                  <a:srgbClr val="E1561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rgbClr val="E1561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главами субъектов </a:t>
            </a:r>
            <a:r>
              <a:rPr lang="ru-RU" sz="1300" b="1" dirty="0" smtClean="0">
                <a:solidFill>
                  <a:srgbClr val="E1561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Российской Федерации  </a:t>
            </a:r>
            <a:endParaRPr lang="ru-RU" sz="1300" b="1" dirty="0">
              <a:solidFill>
                <a:srgbClr val="E1561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>
              <a:solidFill>
                <a:srgbClr val="E1561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Это позволит распространять накопленный 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Государственной компании </a:t>
            </a:r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«Автодор» опыт в области развития инфраструктурных ГЧП проектов, проводить подготовку проектных предложений субъектов 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Российской Федерации </a:t>
            </a:r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для целей заключения концессионных соглашений и оказывать органам региональной власти содействие в подготовке </a:t>
            </a:r>
            <a:r>
              <a:rPr lang="ru-RU" sz="1200" dirty="0" smtClean="0">
                <a:solidFill>
                  <a:srgbClr val="4C4544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проектов.</a:t>
            </a:r>
            <a:r>
              <a:rPr lang="ru-RU" sz="1200" dirty="0" smtClean="0">
                <a:solidFill>
                  <a:srgbClr val="4C4544"/>
                </a:solidFill>
                <a:latin typeface="Tahoma"/>
                <a:ea typeface="Tahoma"/>
                <a:cs typeface="Times New Roman"/>
              </a:rPr>
              <a:t> </a:t>
            </a:r>
            <a:endParaRPr lang="ru-RU" sz="1200" dirty="0">
              <a:solidFill>
                <a:srgbClr val="4C4544"/>
              </a:solidFill>
              <a:latin typeface="Tahoma"/>
              <a:ea typeface="Tahoma"/>
              <a:cs typeface="Times New Roman"/>
            </a:endParaRPr>
          </a:p>
        </p:txBody>
      </p:sp>
      <p:sp>
        <p:nvSpPr>
          <p:cNvPr id="39" name="Заголовок 4"/>
          <p:cNvSpPr txBox="1">
            <a:spLocks/>
          </p:cNvSpPr>
          <p:nvPr/>
        </p:nvSpPr>
        <p:spPr>
          <a:xfrm>
            <a:off x="156736" y="91076"/>
            <a:ext cx="8820471" cy="49239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Региональные центры </a:t>
            </a:r>
            <a:r>
              <a:rPr lang="ru-RU" sz="2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ГЧП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8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0219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10064" y="3042515"/>
            <a:ext cx="535659" cy="415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33138DEB-A6FC-7540-9F59-6A37FCB445BD}" type="slidenum">
              <a:rPr lang="en-US" smtClean="0">
                <a:solidFill>
                  <a:prstClr val="white"/>
                </a:solidFill>
              </a:rPr>
              <a:pPr defTabSz="457200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826" y="1268760"/>
            <a:ext cx="8139042" cy="54006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Заголовок 4"/>
          <p:cNvSpPr txBox="1">
            <a:spLocks/>
          </p:cNvSpPr>
          <p:nvPr/>
        </p:nvSpPr>
        <p:spPr>
          <a:xfrm>
            <a:off x="156736" y="91076"/>
            <a:ext cx="8820471" cy="49239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Пилотные Региональные проекты ГЧП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5568" y="836712"/>
            <a:ext cx="8364333" cy="5328592"/>
            <a:chOff x="1259631" y="2665114"/>
            <a:chExt cx="6820744" cy="3119193"/>
          </a:xfrm>
        </p:grpSpPr>
        <p:sp>
          <p:nvSpPr>
            <p:cNvPr id="27" name="AutoShape 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59125" y="5220445"/>
              <a:ext cx="4908550" cy="563862"/>
            </a:xfrm>
            <a:prstGeom prst="homePlate">
              <a:avLst>
                <a:gd name="adj" fmla="val 86623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 anchorCtr="1"/>
            <a:lstStyle/>
            <a:p>
              <a:pPr algn="ctr" defTabSz="990600"/>
              <a:r>
                <a:rPr lang="ru-RU" sz="1300" dirty="0">
                  <a:solidFill>
                    <a:srgbClr val="4C4544"/>
                  </a:solidFill>
                  <a:latin typeface="Arial"/>
                </a:rPr>
                <a:t>1) Строительства второго мостового перехода между городами Саратов и </a:t>
              </a:r>
              <a:r>
                <a:rPr lang="ru-RU" sz="1300" dirty="0" smtClean="0">
                  <a:solidFill>
                    <a:srgbClr val="4C4544"/>
                  </a:solidFill>
                  <a:latin typeface="Arial"/>
                </a:rPr>
                <a:t>Энгельс</a:t>
              </a:r>
              <a:endParaRPr lang="ru-RU" sz="1300" dirty="0">
                <a:solidFill>
                  <a:srgbClr val="4C4544"/>
                </a:solidFill>
                <a:latin typeface="Arial"/>
              </a:endParaRPr>
            </a:p>
            <a:p>
              <a:pPr algn="ctr" defTabSz="990600"/>
              <a:r>
                <a:rPr lang="ru-RU" sz="1300" dirty="0">
                  <a:solidFill>
                    <a:srgbClr val="4C4544"/>
                  </a:solidFill>
                  <a:latin typeface="Arial"/>
                </a:rPr>
                <a:t>2) Реконструкции дороги «Балаково-Энгельс</a:t>
              </a:r>
              <a:r>
                <a:rPr lang="ru-RU" sz="1300" dirty="0" smtClean="0">
                  <a:solidFill>
                    <a:srgbClr val="4C4544"/>
                  </a:solidFill>
                  <a:latin typeface="Arial"/>
                </a:rPr>
                <a:t>»</a:t>
              </a:r>
              <a:endParaRPr lang="en-GB" sz="1300" dirty="0">
                <a:solidFill>
                  <a:srgbClr val="4C4544"/>
                </a:solidFill>
                <a:latin typeface="Arial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59632" y="2665114"/>
              <a:ext cx="1899493" cy="4793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45720" tIns="47625" rIns="45720" bIns="47625" anchor="ctr" anchorCtr="1"/>
            <a:lstStyle/>
            <a:p>
              <a:pPr algn="ctr" defTabSz="990600"/>
              <a:r>
                <a:rPr lang="ru-RU" sz="1400" b="1" dirty="0" smtClean="0">
                  <a:solidFill>
                    <a:schemeClr val="bg1"/>
                  </a:solidFill>
                  <a:latin typeface="Arial"/>
                </a:rPr>
                <a:t>Краснодарский край</a:t>
              </a:r>
              <a:endParaRPr lang="en-GB" sz="14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34" name="AutoShap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63798" y="3144415"/>
              <a:ext cx="4908550" cy="504729"/>
            </a:xfrm>
            <a:prstGeom prst="homePlate">
              <a:avLst>
                <a:gd name="adj" fmla="val 86623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rIns="45720" anchor="ctr" anchorCtr="1"/>
            <a:lstStyle/>
            <a:p>
              <a:pPr defTabSz="990600">
                <a:spcBef>
                  <a:spcPct val="30000"/>
                </a:spcBef>
              </a:pPr>
              <a:r>
                <a:rPr lang="ru-RU" sz="1300" dirty="0">
                  <a:solidFill>
                    <a:srgbClr val="4C4544"/>
                  </a:solidFill>
                  <a:latin typeface="Arial"/>
                </a:rPr>
                <a:t>Строительство автомобильной дороги «Томск – Тайга»</a:t>
              </a:r>
              <a:endParaRPr lang="en-GB" sz="1300" dirty="0">
                <a:solidFill>
                  <a:srgbClr val="4C4544"/>
                </a:solidFill>
                <a:latin typeface="Arial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71825" y="4161283"/>
              <a:ext cx="4908550" cy="495300"/>
            </a:xfrm>
            <a:prstGeom prst="homePlate">
              <a:avLst>
                <a:gd name="adj" fmla="val 86621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 anchorCtr="1"/>
            <a:lstStyle/>
            <a:p>
              <a:pPr algn="ctr" defTabSz="990600"/>
              <a:r>
                <a:rPr lang="ru-RU" sz="1300" dirty="0" smtClean="0">
                  <a:solidFill>
                    <a:srgbClr val="4C4544"/>
                  </a:solidFill>
                  <a:latin typeface="Arial"/>
                </a:rPr>
                <a:t>Автомобильная дорога </a:t>
              </a:r>
              <a:r>
                <a:rPr lang="ru-RU" sz="1300" dirty="0">
                  <a:solidFill>
                    <a:srgbClr val="4C4544"/>
                  </a:solidFill>
                  <a:latin typeface="Arial"/>
                </a:rPr>
                <a:t>М-2 и </a:t>
              </a:r>
              <a:r>
                <a:rPr lang="ru-RU" sz="1300" dirty="0" smtClean="0">
                  <a:solidFill>
                    <a:srgbClr val="4C4544"/>
                  </a:solidFill>
                  <a:latin typeface="Arial"/>
                </a:rPr>
                <a:t>М-4</a:t>
              </a:r>
              <a:endParaRPr lang="en-GB" sz="1300" dirty="0">
                <a:solidFill>
                  <a:srgbClr val="4C4544"/>
                </a:solidFill>
                <a:latin typeface="Arial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71825" y="2665114"/>
              <a:ext cx="4908550" cy="479301"/>
            </a:xfrm>
            <a:prstGeom prst="homePlate">
              <a:avLst>
                <a:gd name="adj" fmla="val 86623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 anchorCtr="1"/>
            <a:lstStyle/>
            <a:p>
              <a:pPr algn="ctr" defTabSz="990600"/>
              <a:r>
                <a:rPr lang="ru-RU" sz="1300" dirty="0">
                  <a:solidFill>
                    <a:srgbClr val="4C4544"/>
                  </a:solidFill>
                  <a:latin typeface="Arial"/>
                </a:rPr>
                <a:t>Строительство автомобильной дороги Дальний западный обход </a:t>
              </a:r>
              <a:r>
                <a:rPr lang="ru-RU" sz="1300" dirty="0" smtClean="0">
                  <a:solidFill>
                    <a:srgbClr val="4C4544"/>
                  </a:solidFill>
                  <a:latin typeface="Arial"/>
                </a:rPr>
                <a:t/>
              </a:r>
              <a:br>
                <a:rPr lang="ru-RU" sz="1300" dirty="0" smtClean="0">
                  <a:solidFill>
                    <a:srgbClr val="4C4544"/>
                  </a:solidFill>
                  <a:latin typeface="Arial"/>
                </a:rPr>
              </a:br>
              <a:r>
                <a:rPr lang="ru-RU" sz="1300" dirty="0" smtClean="0">
                  <a:solidFill>
                    <a:srgbClr val="4C4544"/>
                  </a:solidFill>
                  <a:latin typeface="Arial"/>
                </a:rPr>
                <a:t>г</a:t>
              </a:r>
              <a:r>
                <a:rPr lang="ru-RU" sz="1300" dirty="0">
                  <a:solidFill>
                    <a:srgbClr val="4C4544"/>
                  </a:solidFill>
                  <a:latin typeface="Arial"/>
                </a:rPr>
                <a:t>. Краснодара</a:t>
              </a:r>
              <a:endParaRPr lang="en-GB" sz="1300" dirty="0">
                <a:solidFill>
                  <a:srgbClr val="4C4544"/>
                </a:solidFill>
                <a:latin typeface="Arial"/>
              </a:endParaRPr>
            </a:p>
          </p:txBody>
        </p:sp>
        <p:sp>
          <p:nvSpPr>
            <p:cNvPr id="41" name="AutoShap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71825" y="3649144"/>
              <a:ext cx="4908550" cy="512139"/>
            </a:xfrm>
            <a:prstGeom prst="homePlate">
              <a:avLst>
                <a:gd name="adj" fmla="val 86621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 anchorCtr="1"/>
            <a:lstStyle/>
            <a:p>
              <a:pPr algn="ctr" defTabSz="990600"/>
              <a:r>
                <a:rPr lang="ru-RU" sz="1300" dirty="0">
                  <a:solidFill>
                    <a:srgbClr val="4C4544"/>
                  </a:solidFill>
                  <a:latin typeface="Arial"/>
                </a:rPr>
                <a:t>1) Строительство четвертого моста через реку Обь в створе улицы </a:t>
              </a:r>
              <a:r>
                <a:rPr lang="ru-RU" sz="1300" dirty="0" err="1">
                  <a:solidFill>
                    <a:srgbClr val="4C4544"/>
                  </a:solidFill>
                  <a:latin typeface="Arial"/>
                </a:rPr>
                <a:t>Ипподромской</a:t>
              </a:r>
              <a:r>
                <a:rPr lang="ru-RU" sz="1300" dirty="0">
                  <a:solidFill>
                    <a:srgbClr val="4C4544"/>
                  </a:solidFill>
                  <a:latin typeface="Arial"/>
                </a:rPr>
                <a:t> города Новосибирска (Центральный мост</a:t>
              </a:r>
              <a:r>
                <a:rPr lang="ru-RU" sz="1300" dirty="0" smtClean="0">
                  <a:solidFill>
                    <a:srgbClr val="4C4544"/>
                  </a:solidFill>
                  <a:latin typeface="Arial"/>
                </a:rPr>
                <a:t>)</a:t>
              </a:r>
              <a:endParaRPr lang="ru-RU" sz="1300" dirty="0">
                <a:solidFill>
                  <a:srgbClr val="4C4544"/>
                </a:solidFill>
                <a:latin typeface="Arial"/>
              </a:endParaRPr>
            </a:p>
            <a:p>
              <a:pPr algn="ctr" defTabSz="990600"/>
              <a:r>
                <a:rPr lang="ru-RU" sz="1300" dirty="0">
                  <a:solidFill>
                    <a:srgbClr val="4C4544"/>
                  </a:solidFill>
                  <a:latin typeface="Arial"/>
                </a:rPr>
                <a:t>2) Строительство Юго-западного транзита </a:t>
              </a:r>
            </a:p>
          </p:txBody>
        </p:sp>
        <p:sp>
          <p:nvSpPr>
            <p:cNvPr id="42" name="AutoShap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9124" y="4666757"/>
              <a:ext cx="4908550" cy="543514"/>
            </a:xfrm>
            <a:prstGeom prst="homePlate">
              <a:avLst>
                <a:gd name="adj" fmla="val 86621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 anchorCtr="1"/>
            <a:lstStyle/>
            <a:p>
              <a:pPr algn="ctr" defTabSz="990600"/>
              <a:r>
                <a:rPr lang="ru-RU" sz="1300" dirty="0">
                  <a:solidFill>
                    <a:srgbClr val="4C4544"/>
                  </a:solidFill>
                  <a:latin typeface="Arial"/>
                </a:rPr>
                <a:t>Строительство мостового перехода в районе г. Тольятти</a:t>
              </a:r>
              <a:endParaRPr lang="en-GB" sz="1300" dirty="0">
                <a:solidFill>
                  <a:srgbClr val="4C4544"/>
                </a:solidFill>
                <a:latin typeface="Arial"/>
              </a:endParaRPr>
            </a:p>
          </p:txBody>
        </p:sp>
        <p:sp>
          <p:nvSpPr>
            <p:cNvPr id="4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59632" y="3144415"/>
              <a:ext cx="1899493" cy="504729"/>
            </a:xfrm>
            <a:prstGeom prst="rect">
              <a:avLst/>
            </a:prstGeom>
            <a:solidFill>
              <a:srgbClr val="E1561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45720" tIns="47625" rIns="45720" bIns="47625" anchor="ctr" anchorCtr="1"/>
            <a:lstStyle/>
            <a:p>
              <a:pPr algn="ctr" defTabSz="990600"/>
              <a:r>
                <a:rPr lang="ru-RU" sz="1400" b="1" dirty="0">
                  <a:solidFill>
                    <a:schemeClr val="bg1"/>
                  </a:solidFill>
                  <a:latin typeface="Arial"/>
                </a:rPr>
                <a:t>Томская область</a:t>
              </a:r>
              <a:endParaRPr lang="en-GB" sz="14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44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59632" y="3648471"/>
              <a:ext cx="1899493" cy="5638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45720" tIns="47625" rIns="45720" bIns="47625" anchor="ctr" anchorCtr="1"/>
            <a:lstStyle/>
            <a:p>
              <a:pPr algn="ctr" defTabSz="990600"/>
              <a:r>
                <a:rPr lang="ru-RU" sz="1400" b="1" dirty="0">
                  <a:solidFill>
                    <a:schemeClr val="bg1"/>
                  </a:solidFill>
                  <a:latin typeface="Arial"/>
                </a:rPr>
                <a:t>Новосибирская область</a:t>
              </a:r>
              <a:endParaRPr lang="en-GB" sz="14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59632" y="4161283"/>
              <a:ext cx="1899493" cy="505474"/>
            </a:xfrm>
            <a:prstGeom prst="rect">
              <a:avLst/>
            </a:prstGeom>
            <a:solidFill>
              <a:srgbClr val="E1561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45720" tIns="47625" rIns="45720" bIns="47625" anchor="ctr" anchorCtr="1"/>
            <a:lstStyle/>
            <a:p>
              <a:pPr algn="ctr" defTabSz="990600"/>
              <a:r>
                <a:rPr lang="ru-RU" sz="1400" b="1" dirty="0">
                  <a:solidFill>
                    <a:schemeClr val="bg1"/>
                  </a:solidFill>
                  <a:latin typeface="Arial"/>
                </a:rPr>
                <a:t>Белгородская область</a:t>
              </a:r>
              <a:endParaRPr lang="en-GB" sz="14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46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59632" y="4656583"/>
              <a:ext cx="1899493" cy="5638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45720" tIns="47625" rIns="45720" bIns="47625" anchor="ctr" anchorCtr="1"/>
            <a:lstStyle/>
            <a:p>
              <a:pPr algn="ctr" defTabSz="990600"/>
              <a:r>
                <a:rPr lang="ru-RU" sz="1400" b="1" dirty="0">
                  <a:solidFill>
                    <a:schemeClr val="bg1"/>
                  </a:solidFill>
                  <a:latin typeface="Arial"/>
                </a:rPr>
                <a:t>Самарская область</a:t>
              </a:r>
              <a:endParaRPr lang="en-GB" sz="14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47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259631" y="5220444"/>
              <a:ext cx="1899493" cy="563862"/>
            </a:xfrm>
            <a:prstGeom prst="rect">
              <a:avLst/>
            </a:prstGeom>
            <a:solidFill>
              <a:srgbClr val="E1561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45720" tIns="47625" rIns="45720" bIns="47625" anchor="ctr" anchorCtr="1"/>
            <a:lstStyle/>
            <a:p>
              <a:pPr algn="ctr" defTabSz="990600"/>
              <a:r>
                <a:rPr lang="ru-RU" sz="1400" b="1" dirty="0">
                  <a:solidFill>
                    <a:schemeClr val="bg1"/>
                  </a:solidFill>
                  <a:latin typeface="Arial"/>
                </a:rPr>
                <a:t>Саратовская область</a:t>
              </a:r>
              <a:endParaRPr lang="en-GB" sz="1400" b="1" dirty="0">
                <a:solidFill>
                  <a:schemeClr val="bg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0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54543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10064" y="3093056"/>
            <a:ext cx="5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33138DEB-A6FC-7540-9F59-6A37FCB445BD}" type="slidenum">
              <a:rPr lang="en-US" smtClean="0">
                <a:solidFill>
                  <a:prstClr val="white"/>
                </a:solidFill>
              </a:rPr>
              <a:pPr defTabSz="457200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7" y="6453989"/>
            <a:ext cx="985740" cy="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56736" y="91076"/>
            <a:ext cx="8820471" cy="89250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Заключенные Соглашения о создании региональных центров ГЧП</a:t>
            </a:r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6240" y="1412776"/>
            <a:ext cx="3357688" cy="4310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 anchorCtr="0"/>
          <a:lstStyle/>
          <a:p>
            <a:pPr>
              <a:spcBef>
                <a:spcPct val="30000"/>
              </a:spcBef>
            </a:pPr>
            <a:r>
              <a:rPr lang="ru-RU" sz="1200" b="1" dirty="0">
                <a:solidFill>
                  <a:schemeClr val="bg1"/>
                </a:solidFill>
                <a:latin typeface="Arial"/>
              </a:rPr>
              <a:t>Краснодарский край</a:t>
            </a:r>
          </a:p>
        </p:txBody>
      </p:sp>
      <p:sp>
        <p:nvSpPr>
          <p:cNvPr id="19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6240" y="2132856"/>
            <a:ext cx="3357688" cy="16120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4C4544"/>
            </a:solidFill>
            <a:miter lim="800000"/>
            <a:headEnd/>
            <a:tailEnd/>
          </a:ln>
          <a:effectLst/>
        </p:spPr>
        <p:txBody>
          <a:bodyPr wrap="square" lIns="45720" rIns="45720"/>
          <a:lstStyle/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endParaRPr lang="ru-RU" sz="1200" dirty="0" smtClean="0">
              <a:solidFill>
                <a:srgbClr val="4C4544"/>
              </a:solidFill>
              <a:latin typeface="Arial"/>
              <a:cs typeface="Arial" pitchFamily="34" charset="0"/>
            </a:endParaRP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b="1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>Меморандум </a:t>
            </a:r>
            <a:r>
              <a:rPr lang="ru-RU" sz="1200" b="1" dirty="0">
                <a:solidFill>
                  <a:srgbClr val="4C4544"/>
                </a:solidFill>
                <a:latin typeface="Arial"/>
                <a:cs typeface="Arial" pitchFamily="34" charset="0"/>
              </a:rPr>
              <a:t>о взаимодействии 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между ООО «Автодор-Инвест» и Администрацией Краснодарского края </a:t>
            </a:r>
            <a: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</a:br>
            <a: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>(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в апреле 2015 на </a:t>
            </a:r>
            <a: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>III 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Международном форуме инвесторов и операторов дорожной инфраструктуры)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 rot="10800000" flipH="1">
            <a:off x="570550" y="1916832"/>
            <a:ext cx="3353378" cy="198275"/>
          </a:xfrm>
          <a:prstGeom prst="triangle">
            <a:avLst>
              <a:gd name="adj" fmla="val 49995"/>
            </a:avLst>
          </a:prstGeom>
          <a:solidFill>
            <a:srgbClr val="F3AE11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552" y="4150098"/>
            <a:ext cx="3384375" cy="431030"/>
          </a:xfrm>
          <a:prstGeom prst="rect">
            <a:avLst/>
          </a:prstGeom>
          <a:solidFill>
            <a:srgbClr val="E1561C"/>
          </a:solidFill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 anchorCtr="0"/>
          <a:lstStyle/>
          <a:p>
            <a:pPr>
              <a:spcBef>
                <a:spcPct val="30000"/>
              </a:spcBef>
            </a:pPr>
            <a:r>
              <a:rPr lang="ru-RU" sz="1200" b="1" dirty="0">
                <a:solidFill>
                  <a:schemeClr val="bg1"/>
                </a:solidFill>
                <a:latin typeface="Arial"/>
              </a:rPr>
              <a:t>Томская область</a:t>
            </a: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9552" y="4941168"/>
            <a:ext cx="3384375" cy="16120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4C4544"/>
            </a:solidFill>
            <a:miter lim="800000"/>
            <a:headEnd/>
            <a:tailEnd/>
          </a:ln>
          <a:effectLst/>
        </p:spPr>
        <p:txBody>
          <a:bodyPr wrap="square" lIns="45720" rIns="45720"/>
          <a:lstStyle/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endParaRPr lang="ru-RU" sz="1200" dirty="0" smtClean="0">
              <a:solidFill>
                <a:srgbClr val="4C4544"/>
              </a:solidFill>
              <a:latin typeface="Arial"/>
              <a:cs typeface="Arial" pitchFamily="34" charset="0"/>
            </a:endParaRP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b="1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>Соглашение </a:t>
            </a:r>
            <a:r>
              <a:rPr lang="ru-RU" sz="1200" b="1" dirty="0">
                <a:solidFill>
                  <a:srgbClr val="4C4544"/>
                </a:solidFill>
                <a:latin typeface="Arial"/>
                <a:cs typeface="Arial" pitchFamily="34" charset="0"/>
              </a:rPr>
              <a:t>о взаимодействии 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между ООО «Автодор-Инвест» и Администрацией Томской области </a:t>
            </a:r>
            <a:b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</a:b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(в мае 2015 на II Форуме молодых ученых U-NOVUS  в Томске)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 rot="10800000" flipH="1">
            <a:off x="539552" y="4670883"/>
            <a:ext cx="3384375" cy="198276"/>
          </a:xfrm>
          <a:prstGeom prst="triangle">
            <a:avLst>
              <a:gd name="adj" fmla="val 49995"/>
            </a:avLst>
          </a:prstGeom>
          <a:solidFill>
            <a:srgbClr val="EB8921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4008" y="4150098"/>
            <a:ext cx="3312368" cy="431030"/>
          </a:xfrm>
          <a:prstGeom prst="rect">
            <a:avLst/>
          </a:prstGeom>
          <a:solidFill>
            <a:srgbClr val="E1561C"/>
          </a:solidFill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 anchorCtr="0"/>
          <a:lstStyle/>
          <a:p>
            <a:pPr>
              <a:spcBef>
                <a:spcPct val="30000"/>
              </a:spcBef>
            </a:pPr>
            <a:r>
              <a:rPr lang="ru-RU" sz="1200" b="1" dirty="0">
                <a:solidFill>
                  <a:schemeClr val="bg1"/>
                </a:solidFill>
                <a:latin typeface="Arial"/>
              </a:rPr>
              <a:t>Новосибирская область </a:t>
            </a:r>
          </a:p>
        </p:txBody>
      </p:sp>
      <p:sp>
        <p:nvSpPr>
          <p:cNvPr id="17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98688" y="4920010"/>
            <a:ext cx="3357688" cy="16120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4C4544"/>
            </a:solidFill>
            <a:miter lim="800000"/>
            <a:headEnd/>
            <a:tailEnd/>
          </a:ln>
          <a:effectLst/>
        </p:spPr>
        <p:txBody>
          <a:bodyPr wrap="square" lIns="45720" rIns="45720"/>
          <a:lstStyle/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endParaRPr lang="ru-RU" sz="1200" dirty="0" smtClean="0">
              <a:solidFill>
                <a:srgbClr val="4C4544"/>
              </a:solidFill>
              <a:latin typeface="Arial"/>
              <a:cs typeface="Arial" pitchFamily="34" charset="0"/>
            </a:endParaRP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b="1" dirty="0">
                <a:solidFill>
                  <a:srgbClr val="4C4544"/>
                </a:solidFill>
                <a:latin typeface="Arial"/>
                <a:cs typeface="Arial" pitchFamily="34" charset="0"/>
              </a:rPr>
              <a:t>Соглашение о сотрудничестве 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между </a:t>
            </a:r>
            <a: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</a:br>
            <a: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>ООО 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«Автодор-Инвест» и ОАО «Агентство инвестиционного развития Новосибирской области» </a:t>
            </a:r>
            <a: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</a:br>
            <a:r>
              <a:rPr lang="ru-RU" sz="1200" dirty="0" smtClean="0">
                <a:solidFill>
                  <a:srgbClr val="4C4544"/>
                </a:solidFill>
                <a:latin typeface="Arial"/>
                <a:cs typeface="Arial" pitchFamily="34" charset="0"/>
              </a:rPr>
              <a:t>(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в мае 2015 на IV Международном Форуме «ТРАНСПОРТ СИБИРИ» в Новосибирске)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 rot="10800000" flipH="1">
            <a:off x="4602998" y="4670884"/>
            <a:ext cx="3353378" cy="198275"/>
          </a:xfrm>
          <a:prstGeom prst="triangle">
            <a:avLst>
              <a:gd name="adj" fmla="val 49995"/>
            </a:avLst>
          </a:prstGeom>
          <a:solidFill>
            <a:srgbClr val="EB8921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endParaRPr lang="ru-RU"/>
          </a:p>
        </p:txBody>
      </p:sp>
      <p:sp>
        <p:nvSpPr>
          <p:cNvPr id="25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4008" y="1412776"/>
            <a:ext cx="3312368" cy="4310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72000" rIns="72000" bIns="72000" anchor="ctr" anchorCtr="0"/>
          <a:lstStyle/>
          <a:p>
            <a:pPr>
              <a:spcBef>
                <a:spcPct val="30000"/>
              </a:spcBef>
            </a:pPr>
            <a:r>
              <a:rPr lang="ru-RU" sz="1200" b="1" dirty="0">
                <a:solidFill>
                  <a:schemeClr val="bg1"/>
                </a:solidFill>
                <a:latin typeface="Arial"/>
              </a:rPr>
              <a:t>Удмуртская республика </a:t>
            </a:r>
          </a:p>
        </p:txBody>
      </p:sp>
      <p:sp>
        <p:nvSpPr>
          <p:cNvPr id="26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44008" y="2132856"/>
            <a:ext cx="3312368" cy="16120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4C4544"/>
            </a:solidFill>
            <a:miter lim="800000"/>
            <a:headEnd/>
            <a:tailEnd/>
          </a:ln>
          <a:effectLst/>
        </p:spPr>
        <p:txBody>
          <a:bodyPr wrap="square" lIns="45720" rIns="45720"/>
          <a:lstStyle/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endParaRPr lang="ru-RU" sz="1200" dirty="0" smtClean="0">
              <a:solidFill>
                <a:srgbClr val="4C4544"/>
              </a:solidFill>
              <a:latin typeface="Arial"/>
              <a:cs typeface="Arial" pitchFamily="34" charset="0"/>
            </a:endParaRPr>
          </a:p>
          <a:p>
            <a:pPr marL="177800" lvl="2" indent="-177800">
              <a:spcBef>
                <a:spcPts val="600"/>
              </a:spcBef>
              <a:buClr>
                <a:srgbClr val="97989A"/>
              </a:buClr>
              <a:buSzPct val="125000"/>
              <a:buFont typeface="Arial" pitchFamily="34" charset="0"/>
              <a:buChar char="■"/>
              <a:tabLst>
                <a:tab pos="1719263" algn="l"/>
              </a:tabLst>
            </a:pPr>
            <a:r>
              <a:rPr lang="ru-RU" sz="1200" b="1" dirty="0">
                <a:solidFill>
                  <a:srgbClr val="4C4544"/>
                </a:solidFill>
                <a:latin typeface="Arial"/>
                <a:cs typeface="Arial" pitchFamily="34" charset="0"/>
              </a:rPr>
              <a:t>Меморандум о взаимодействии </a:t>
            </a:r>
            <a:r>
              <a:rPr lang="ru-RU" sz="1200" dirty="0">
                <a:solidFill>
                  <a:srgbClr val="4C4544"/>
                </a:solidFill>
                <a:latin typeface="Arial"/>
                <a:cs typeface="Arial" pitchFamily="34" charset="0"/>
              </a:rPr>
              <a:t>между ООО «Автодор-Инвест» и Администрацией Удмуртской Республики (в апреле 2015 на III Международном форуме инвесторов и операторов дорожной инфраструктуры)</a:t>
            </a: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 rot="10800000" flipH="1">
            <a:off x="4644008" y="1916833"/>
            <a:ext cx="3312368" cy="198276"/>
          </a:xfrm>
          <a:prstGeom prst="triangle">
            <a:avLst>
              <a:gd name="adj" fmla="val 49995"/>
            </a:avLst>
          </a:prstGeom>
          <a:solidFill>
            <a:srgbClr val="F3AE11"/>
          </a:solidFill>
          <a:ln w="6350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2494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10064" y="3093056"/>
            <a:ext cx="5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33138DEB-A6FC-7540-9F59-6A37FCB445BD}" type="slidenum">
              <a:rPr lang="en-US" smtClean="0">
                <a:solidFill>
                  <a:prstClr val="white"/>
                </a:solidFill>
              </a:rPr>
              <a:pPr defTabSz="457200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7" y="6453989"/>
            <a:ext cx="985740" cy="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56736" y="91076"/>
            <a:ext cx="8820471" cy="89250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Организационная модель создания регионального центра ГЧП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6507395"/>
            <a:ext cx="89718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4C45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*Открытое </a:t>
            </a:r>
            <a:r>
              <a:rPr lang="ru-RU" sz="900" dirty="0">
                <a:solidFill>
                  <a:srgbClr val="4C45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акционерное общество «Агентство инвестиционного развития Новосибирской области» (ОАО «АИР</a:t>
            </a:r>
            <a:r>
              <a:rPr lang="ru-RU" sz="900" dirty="0" smtClean="0">
                <a:solidFill>
                  <a:srgbClr val="4C45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в 100% собственности региона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40131" y="4941168"/>
            <a:ext cx="7788253" cy="1007700"/>
            <a:chOff x="108744" y="1125087"/>
            <a:chExt cx="7788253" cy="1007700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760373" y="1125087"/>
              <a:ext cx="6136624" cy="1007700"/>
              <a:chOff x="1054" y="1912"/>
              <a:chExt cx="3055" cy="914"/>
            </a:xfrm>
          </p:grpSpPr>
          <p:sp>
            <p:nvSpPr>
              <p:cNvPr id="16" name="Oval 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187" y="1912"/>
                <a:ext cx="780" cy="91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4C4544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 anchorCtr="1"/>
              <a:lstStyle/>
              <a:p>
                <a:pPr marL="96838" indent="-96838">
                  <a:spcBef>
                    <a:spcPct val="30000"/>
                  </a:spcBef>
                  <a:buClr>
                    <a:schemeClr val="folHlink"/>
                  </a:buClr>
                </a:pPr>
                <a:r>
                  <a:rPr lang="ru-RU" sz="1200" b="1" dirty="0">
                    <a:solidFill>
                      <a:srgbClr val="4C4544"/>
                    </a:solidFill>
                    <a:latin typeface="Arial"/>
                  </a:rPr>
                  <a:t>РЦ ГЧП </a:t>
                </a:r>
                <a: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  <a:t/>
                </a:r>
                <a:b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</a:br>
                <a: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  <a:t>(</a:t>
                </a:r>
                <a:r>
                  <a:rPr lang="ru-RU" sz="1200" b="1" dirty="0">
                    <a:solidFill>
                      <a:srgbClr val="4C4544"/>
                    </a:solidFill>
                    <a:latin typeface="Arial"/>
                  </a:rPr>
                  <a:t>ООО)</a:t>
                </a:r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08" y="1980"/>
                <a:ext cx="1101" cy="750"/>
              </a:xfrm>
              <a:prstGeom prst="leftArrow">
                <a:avLst>
                  <a:gd name="adj1" fmla="val 50000"/>
                  <a:gd name="adj2" fmla="val 36700"/>
                </a:avLst>
              </a:prstGeom>
              <a:solidFill>
                <a:srgbClr val="837E7E"/>
              </a:solidFill>
              <a:ln w="6350">
                <a:solidFill>
                  <a:srgbClr val="4C4544"/>
                </a:solidFill>
                <a:miter lim="800000"/>
                <a:headEnd/>
                <a:tailEnd/>
              </a:ln>
              <a:effectLst/>
            </p:spPr>
            <p:txBody>
              <a:bodyPr wrap="none" lIns="36000" tIns="36000" rIns="36000" bIns="3600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/>
                  </a:rPr>
                  <a:t>ООО «Автодор-Инвест»</a:t>
                </a:r>
              </a:p>
            </p:txBody>
          </p:sp>
          <p:sp>
            <p:nvSpPr>
              <p:cNvPr id="18" name="AutoShape 1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1054" y="1977"/>
                <a:ext cx="1101" cy="750"/>
              </a:xfrm>
              <a:prstGeom prst="leftArrow">
                <a:avLst>
                  <a:gd name="adj1" fmla="val 50000"/>
                  <a:gd name="adj2" fmla="val 36700"/>
                </a:avLst>
              </a:prstGeom>
              <a:solidFill>
                <a:srgbClr val="837E7E"/>
              </a:solidFill>
              <a:ln w="6350">
                <a:solidFill>
                  <a:srgbClr val="4C4544"/>
                </a:solidFill>
                <a:miter lim="800000"/>
                <a:headEnd/>
                <a:tailEnd/>
              </a:ln>
              <a:effectLst/>
            </p:spPr>
            <p:txBody>
              <a:bodyPr wrap="none" lIns="36000" tIns="36000" rIns="36000" bIns="36000" anchor="ctr"/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/>
                  </a:rPr>
                  <a:t>АО «АИР»*</a:t>
                </a:r>
              </a:p>
            </p:txBody>
          </p:sp>
        </p:grpSp>
        <p:sp>
          <p:nvSpPr>
            <p:cNvPr id="35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8744" y="1346994"/>
              <a:ext cx="1366912" cy="679951"/>
            </a:xfrm>
            <a:prstGeom prst="rect">
              <a:avLst/>
            </a:prstGeom>
            <a:solidFill>
              <a:srgbClr val="E1561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45720" tIns="47625" rIns="45720" bIns="47625" anchor="ctr" anchorCtr="1"/>
            <a:lstStyle>
              <a:lvl1pPr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2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Новосибирская </a:t>
              </a:r>
              <a:r>
                <a:rPr lang="ru-RU" altLang="ru-RU" sz="12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область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51520" y="1269172"/>
            <a:ext cx="7789493" cy="1007700"/>
            <a:chOff x="107504" y="2564904"/>
            <a:chExt cx="7789493" cy="10077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763688" y="2564904"/>
              <a:ext cx="6133309" cy="1007700"/>
              <a:chOff x="1763688" y="2637324"/>
              <a:chExt cx="5403915" cy="1007700"/>
            </a:xfrm>
          </p:grpSpPr>
          <p:grpSp>
            <p:nvGrpSpPr>
              <p:cNvPr id="19" name="Group 13"/>
              <p:cNvGrpSpPr>
                <a:grpSpLocks/>
              </p:cNvGrpSpPr>
              <p:nvPr/>
            </p:nvGrpSpPr>
            <p:grpSpPr bwMode="auto">
              <a:xfrm>
                <a:off x="1763688" y="2708920"/>
                <a:ext cx="5403915" cy="830195"/>
                <a:chOff x="1054" y="1977"/>
                <a:chExt cx="3055" cy="753"/>
              </a:xfrm>
            </p:grpSpPr>
            <p:sp>
              <p:nvSpPr>
                <p:cNvPr id="21" name="AutoShape 11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3008" y="1980"/>
                  <a:ext cx="1101" cy="750"/>
                </a:xfrm>
                <a:prstGeom prst="leftArrow">
                  <a:avLst>
                    <a:gd name="adj1" fmla="val 50000"/>
                    <a:gd name="adj2" fmla="val 36700"/>
                  </a:avLst>
                </a:prstGeom>
                <a:solidFill>
                  <a:srgbClr val="837E7E"/>
                </a:solidFill>
                <a:ln w="6350">
                  <a:solidFill>
                    <a:srgbClr val="4C4544"/>
                  </a:solidFill>
                  <a:round/>
                  <a:headEnd/>
                  <a:tailEnd/>
                </a:ln>
                <a:effectLst/>
              </p:spPr>
              <p:txBody>
                <a:bodyPr wrap="none" lIns="45720" rIns="45720" anchor="ctr" anchorCtr="1"/>
                <a:lstStyle/>
                <a:p>
                  <a:pPr marL="96838" indent="-96838">
                    <a:spcBef>
                      <a:spcPct val="30000"/>
                    </a:spcBef>
                    <a:buClr>
                      <a:schemeClr val="folHlink"/>
                    </a:buClr>
                  </a:pPr>
                  <a:r>
                    <a:rPr lang="ru-RU" sz="1200" dirty="0">
                      <a:solidFill>
                        <a:schemeClr val="bg1"/>
                      </a:solidFill>
                      <a:latin typeface="Arial"/>
                    </a:rPr>
                    <a:t>ООО «Автодор-Инвест»</a:t>
                  </a:r>
                </a:p>
              </p:txBody>
            </p:sp>
            <p:sp>
              <p:nvSpPr>
                <p:cNvPr id="22" name="AutoShape 12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flipH="1">
                  <a:off x="1054" y="1977"/>
                  <a:ext cx="1101" cy="750"/>
                </a:xfrm>
                <a:prstGeom prst="leftArrow">
                  <a:avLst>
                    <a:gd name="adj1" fmla="val 50000"/>
                    <a:gd name="adj2" fmla="val 36700"/>
                  </a:avLst>
                </a:prstGeom>
                <a:solidFill>
                  <a:srgbClr val="837E7E"/>
                </a:solidFill>
                <a:ln w="6350">
                  <a:solidFill>
                    <a:srgbClr val="4C4544"/>
                  </a:solidFill>
                  <a:round/>
                  <a:headEnd/>
                  <a:tailEnd/>
                </a:ln>
                <a:effectLst/>
              </p:spPr>
              <p:txBody>
                <a:bodyPr wrap="square" lIns="45720" rIns="45720" anchor="ctr" anchorCtr="1"/>
                <a:lstStyle/>
                <a:p>
                  <a:pPr algn="ctr">
                    <a:spcBef>
                      <a:spcPct val="30000"/>
                    </a:spcBef>
                    <a:buClr>
                      <a:schemeClr val="folHlink"/>
                    </a:buClr>
                  </a:pPr>
                  <a:r>
                    <a:rPr lang="ru-RU" sz="1200" dirty="0">
                      <a:solidFill>
                        <a:schemeClr val="bg1"/>
                      </a:solidFill>
                      <a:latin typeface="Arial"/>
                    </a:rPr>
                    <a:t>Регион в лице Министерства экономики</a:t>
                  </a:r>
                </a:p>
              </p:txBody>
            </p:sp>
          </p:grpSp>
          <p:sp>
            <p:nvSpPr>
              <p:cNvPr id="31" name="Oval 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779912" y="2637324"/>
                <a:ext cx="1379723" cy="10077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4C4544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 anchorCtr="1"/>
              <a:lstStyle/>
              <a:p>
                <a:pPr marL="96838" indent="-96838">
                  <a:spcBef>
                    <a:spcPct val="30000"/>
                  </a:spcBef>
                  <a:buClr>
                    <a:schemeClr val="folHlink"/>
                  </a:buClr>
                </a:pPr>
                <a:r>
                  <a:rPr lang="ru-RU" sz="1200" b="1" dirty="0">
                    <a:solidFill>
                      <a:srgbClr val="4C4544"/>
                    </a:solidFill>
                    <a:latin typeface="Arial"/>
                  </a:rPr>
                  <a:t>РЦ </a:t>
                </a:r>
                <a: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  <a:t>ГЧП </a:t>
                </a:r>
                <a:b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</a:br>
                <a: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  <a:t>(</a:t>
                </a:r>
                <a:r>
                  <a:rPr lang="ru-RU" sz="1200" b="1" dirty="0">
                    <a:solidFill>
                      <a:srgbClr val="4C4544"/>
                    </a:solidFill>
                    <a:latin typeface="Arial"/>
                  </a:rPr>
                  <a:t>ООО)</a:t>
                </a:r>
              </a:p>
            </p:txBody>
          </p:sp>
        </p:grpSp>
        <p:sp>
          <p:nvSpPr>
            <p:cNvPr id="36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7504" y="2749049"/>
              <a:ext cx="1366912" cy="679951"/>
            </a:xfrm>
            <a:prstGeom prst="rect">
              <a:avLst/>
            </a:prstGeom>
            <a:solidFill>
              <a:srgbClr val="E1561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45720" tIns="47625" rIns="45720" bIns="47625" anchor="ctr" anchorCtr="1"/>
            <a:lstStyle>
              <a:lvl1pPr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Краснодарский </a:t>
              </a:r>
              <a:r>
                <a:rPr lang="ru-RU" sz="12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край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38891" y="3645024"/>
            <a:ext cx="7789493" cy="1007700"/>
            <a:chOff x="107504" y="4005064"/>
            <a:chExt cx="7789493" cy="10077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63688" y="4005064"/>
              <a:ext cx="6133309" cy="1007700"/>
              <a:chOff x="1763688" y="4077072"/>
              <a:chExt cx="5403915" cy="1007700"/>
            </a:xfrm>
          </p:grpSpPr>
          <p:grpSp>
            <p:nvGrpSpPr>
              <p:cNvPr id="23" name="Group 13"/>
              <p:cNvGrpSpPr>
                <a:grpSpLocks/>
              </p:cNvGrpSpPr>
              <p:nvPr/>
            </p:nvGrpSpPr>
            <p:grpSpPr bwMode="auto">
              <a:xfrm>
                <a:off x="1763688" y="4149080"/>
                <a:ext cx="5403915" cy="830195"/>
                <a:chOff x="1054" y="1977"/>
                <a:chExt cx="3055" cy="753"/>
              </a:xfrm>
            </p:grpSpPr>
            <p:sp>
              <p:nvSpPr>
                <p:cNvPr id="25" name="AutoShape 11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008" y="1980"/>
                  <a:ext cx="1101" cy="750"/>
                </a:xfrm>
                <a:prstGeom prst="leftArrow">
                  <a:avLst>
                    <a:gd name="adj1" fmla="val 50000"/>
                    <a:gd name="adj2" fmla="val 36700"/>
                  </a:avLst>
                </a:prstGeom>
                <a:solidFill>
                  <a:srgbClr val="837E7E"/>
                </a:solidFill>
                <a:ln w="6350">
                  <a:solidFill>
                    <a:srgbClr val="4C4544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36000" tIns="36000" rIns="36000" bIns="36000" anchor="ctr"/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/>
                    </a:rPr>
                    <a:t>ООО «Автодор-Инвест»</a:t>
                  </a:r>
                </a:p>
              </p:txBody>
            </p:sp>
            <p:sp>
              <p:nvSpPr>
                <p:cNvPr id="26" name="AutoShape 12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H="1">
                  <a:off x="1054" y="1977"/>
                  <a:ext cx="1101" cy="750"/>
                </a:xfrm>
                <a:prstGeom prst="leftArrow">
                  <a:avLst>
                    <a:gd name="adj1" fmla="val 50000"/>
                    <a:gd name="adj2" fmla="val 36700"/>
                  </a:avLst>
                </a:prstGeom>
                <a:solidFill>
                  <a:srgbClr val="837E7E"/>
                </a:solidFill>
                <a:ln w="6350">
                  <a:solidFill>
                    <a:srgbClr val="4C4544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36000" tIns="36000" rIns="36000" bIns="36000" anchor="ctr"/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/>
                    </a:rPr>
                    <a:t>Регион в лице </a:t>
                  </a:r>
                  <a:r>
                    <a:rPr lang="ru-RU" sz="1200" dirty="0" err="1" smtClean="0">
                      <a:solidFill>
                        <a:schemeClr val="bg1"/>
                      </a:solidFill>
                      <a:latin typeface="Arial"/>
                    </a:rPr>
                    <a:t>Томскавтодор</a:t>
                  </a:r>
                  <a:endParaRPr lang="ru-RU" sz="1200" dirty="0">
                    <a:solidFill>
                      <a:schemeClr val="bg1"/>
                    </a:solidFill>
                    <a:latin typeface="Arial"/>
                  </a:endParaRPr>
                </a:p>
              </p:txBody>
            </p:sp>
          </p:grpSp>
          <p:sp>
            <p:nvSpPr>
              <p:cNvPr id="32" name="Oval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779912" y="4077072"/>
                <a:ext cx="1379723" cy="10077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4C4544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 anchorCtr="1"/>
              <a:lstStyle/>
              <a:p>
                <a:pPr marL="96838" indent="-96838">
                  <a:spcBef>
                    <a:spcPct val="30000"/>
                  </a:spcBef>
                  <a:buClr>
                    <a:schemeClr val="folHlink"/>
                  </a:buClr>
                </a:pPr>
                <a:r>
                  <a:rPr lang="ru-RU" sz="1200" b="1" dirty="0">
                    <a:solidFill>
                      <a:srgbClr val="4C4544"/>
                    </a:solidFill>
                    <a:latin typeface="Arial"/>
                  </a:rPr>
                  <a:t>РЦ ГЧП </a:t>
                </a:r>
                <a: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  <a:t/>
                </a:r>
                <a:b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</a:br>
                <a: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  <a:t>(</a:t>
                </a:r>
                <a:r>
                  <a:rPr lang="ru-RU" sz="1200" b="1" dirty="0">
                    <a:solidFill>
                      <a:srgbClr val="4C4544"/>
                    </a:solidFill>
                    <a:latin typeface="Arial"/>
                  </a:rPr>
                  <a:t>ООО)</a:t>
                </a:r>
              </a:p>
            </p:txBody>
          </p:sp>
        </p:grpSp>
        <p:sp>
          <p:nvSpPr>
            <p:cNvPr id="37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7504" y="4261217"/>
              <a:ext cx="1366912" cy="679951"/>
            </a:xfrm>
            <a:prstGeom prst="rect">
              <a:avLst/>
            </a:prstGeom>
            <a:solidFill>
              <a:srgbClr val="E1561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45720" tIns="47625" rIns="45720" bIns="47625" anchor="ctr" anchorCtr="1"/>
            <a:lstStyle>
              <a:lvl1pPr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2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Томская </a:t>
              </a:r>
              <a:r>
                <a:rPr lang="ru-RU" altLang="ru-RU" sz="12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область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38891" y="2565316"/>
            <a:ext cx="7789493" cy="1007700"/>
            <a:chOff x="107504" y="5373216"/>
            <a:chExt cx="7789493" cy="10077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760373" y="5373216"/>
              <a:ext cx="6136624" cy="1007700"/>
              <a:chOff x="1760373" y="5373216"/>
              <a:chExt cx="5403915" cy="1007700"/>
            </a:xfrm>
          </p:grpSpPr>
          <p:grpSp>
            <p:nvGrpSpPr>
              <p:cNvPr id="27" name="Group 13"/>
              <p:cNvGrpSpPr>
                <a:grpSpLocks/>
              </p:cNvGrpSpPr>
              <p:nvPr/>
            </p:nvGrpSpPr>
            <p:grpSpPr bwMode="auto">
              <a:xfrm>
                <a:off x="1760373" y="5410975"/>
                <a:ext cx="5403915" cy="830195"/>
                <a:chOff x="1054" y="1977"/>
                <a:chExt cx="3055" cy="753"/>
              </a:xfrm>
            </p:grpSpPr>
            <p:sp>
              <p:nvSpPr>
                <p:cNvPr id="29" name="AutoShape 11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3008" y="1980"/>
                  <a:ext cx="1101" cy="750"/>
                </a:xfrm>
                <a:prstGeom prst="leftArrow">
                  <a:avLst>
                    <a:gd name="adj1" fmla="val 50000"/>
                    <a:gd name="adj2" fmla="val 36700"/>
                  </a:avLst>
                </a:prstGeom>
                <a:solidFill>
                  <a:srgbClr val="837E7E"/>
                </a:solidFill>
                <a:ln w="6350">
                  <a:solidFill>
                    <a:srgbClr val="4C4544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36000" tIns="36000" rIns="36000" bIns="36000" anchor="ctr"/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/>
                    </a:rPr>
                    <a:t>ООО «Автодор-Инвест»</a:t>
                  </a:r>
                </a:p>
              </p:txBody>
            </p:sp>
            <p:sp>
              <p:nvSpPr>
                <p:cNvPr id="30" name="AutoShape 12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 flipH="1">
                  <a:off x="1054" y="1977"/>
                  <a:ext cx="1101" cy="750"/>
                </a:xfrm>
                <a:prstGeom prst="leftArrow">
                  <a:avLst>
                    <a:gd name="adj1" fmla="val 50000"/>
                    <a:gd name="adj2" fmla="val 36700"/>
                  </a:avLst>
                </a:prstGeom>
                <a:solidFill>
                  <a:srgbClr val="837E7E"/>
                </a:solidFill>
                <a:ln w="6350">
                  <a:solidFill>
                    <a:srgbClr val="4C4544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36000" tIns="36000" rIns="36000" bIns="36000" anchor="ctr"/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Arial"/>
                    </a:rPr>
                    <a:t>Регион в лице Министерства транспорта</a:t>
                  </a:r>
                </a:p>
              </p:txBody>
            </p:sp>
          </p:grpSp>
          <p:sp>
            <p:nvSpPr>
              <p:cNvPr id="33" name="Oval 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779912" y="5373216"/>
                <a:ext cx="1379723" cy="10077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4C4544"/>
                </a:solidFill>
                <a:round/>
                <a:headEnd/>
                <a:tailEnd/>
              </a:ln>
              <a:effectLst/>
            </p:spPr>
            <p:txBody>
              <a:bodyPr wrap="none" lIns="45720" rIns="45720" anchor="ctr" anchorCtr="1"/>
              <a:lstStyle/>
              <a:p>
                <a:pPr marL="96838" indent="-96838">
                  <a:spcBef>
                    <a:spcPct val="30000"/>
                  </a:spcBef>
                  <a:buClr>
                    <a:schemeClr val="folHlink"/>
                  </a:buClr>
                </a:pPr>
                <a:r>
                  <a:rPr lang="ru-RU" sz="1200" b="1" dirty="0">
                    <a:solidFill>
                      <a:srgbClr val="4C4544"/>
                    </a:solidFill>
                    <a:latin typeface="Arial"/>
                  </a:rPr>
                  <a:t>РЦ ГЧП </a:t>
                </a:r>
                <a: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  <a:t/>
                </a:r>
                <a:b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</a:br>
                <a:r>
                  <a:rPr lang="ru-RU" sz="1200" b="1" dirty="0" smtClean="0">
                    <a:solidFill>
                      <a:srgbClr val="4C4544"/>
                    </a:solidFill>
                    <a:latin typeface="Arial"/>
                  </a:rPr>
                  <a:t>(</a:t>
                </a:r>
                <a:r>
                  <a:rPr lang="ru-RU" sz="1200" b="1" dirty="0">
                    <a:solidFill>
                      <a:srgbClr val="4C4544"/>
                    </a:solidFill>
                    <a:latin typeface="Arial"/>
                  </a:rPr>
                  <a:t>ООО)</a:t>
                </a:r>
              </a:p>
            </p:txBody>
          </p:sp>
        </p:grpSp>
        <p:sp>
          <p:nvSpPr>
            <p:cNvPr id="38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7504" y="5485353"/>
              <a:ext cx="1366912" cy="679951"/>
            </a:xfrm>
            <a:prstGeom prst="rect">
              <a:avLst/>
            </a:prstGeom>
            <a:solidFill>
              <a:srgbClr val="E1561C"/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45720" tIns="47625" rIns="45720" bIns="47625" anchor="ctr" anchorCtr="1"/>
            <a:lstStyle>
              <a:lvl1pPr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90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90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altLang="ru-RU" sz="12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Удмуртская </a:t>
              </a:r>
              <a:r>
                <a:rPr lang="ru-RU" altLang="ru-RU" sz="12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область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8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6008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10064" y="3093056"/>
            <a:ext cx="5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33138DEB-A6FC-7540-9F59-6A37FCB445BD}" type="slidenum">
              <a:rPr lang="en-US" smtClean="0">
                <a:solidFill>
                  <a:prstClr val="white"/>
                </a:solidFill>
              </a:rPr>
              <a:pPr defTabSz="457200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7" y="6453989"/>
            <a:ext cx="985740" cy="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56736" y="91076"/>
            <a:ext cx="8820471" cy="89250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Структура распределения долей уставного капитала регионального центра ГЧП</a:t>
            </a:r>
          </a:p>
        </p:txBody>
      </p: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251519" y="1844824"/>
            <a:ext cx="8138347" cy="3384375"/>
            <a:chOff x="1157" y="1712"/>
            <a:chExt cx="3385" cy="887"/>
          </a:xfrm>
        </p:grpSpPr>
        <p:sp>
          <p:nvSpPr>
            <p:cNvPr id="44" name="AutoShape 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1157" y="1712"/>
              <a:ext cx="1526" cy="887"/>
            </a:xfrm>
            <a:prstGeom prst="triangle">
              <a:avLst>
                <a:gd name="adj" fmla="val 49995"/>
              </a:avLst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rot="10800000" wrap="square" lIns="45720" rIns="4572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/>
                </a:rPr>
                <a:t>Государственный орган </a:t>
              </a:r>
              <a:r>
                <a:rPr lang="ru-RU" sz="1400" b="1" dirty="0" smtClean="0">
                  <a:solidFill>
                    <a:schemeClr val="bg1"/>
                  </a:solidFill>
                  <a:latin typeface="Arial"/>
                </a:rPr>
                <a:t>(корпорация развития)</a:t>
              </a:r>
              <a:br>
                <a:rPr lang="ru-RU" sz="1400" b="1" dirty="0" smtClean="0">
                  <a:solidFill>
                    <a:schemeClr val="bg1"/>
                  </a:solidFill>
                  <a:latin typeface="Arial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Arial"/>
                </a:rPr>
                <a:t>от имени региона</a:t>
              </a:r>
              <a:endParaRPr lang="ru-RU" sz="1400" b="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016" y="1712"/>
              <a:ext cx="1526" cy="887"/>
            </a:xfrm>
            <a:prstGeom prst="triangle">
              <a:avLst>
                <a:gd name="adj" fmla="val 49995"/>
              </a:avLst>
            </a:prstGeom>
            <a:solidFill>
              <a:schemeClr val="accent6">
                <a:lumMod val="75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rot="10800000" wrap="square" lIns="45720" rIns="4572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/>
                </a:rPr>
                <a:t>ООО «Автодор-Инвест»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00808" y="5373216"/>
            <a:ext cx="4975448" cy="338554"/>
          </a:xfrm>
          <a:prstGeom prst="rect">
            <a:avLst/>
          </a:prstGeom>
          <a:solidFill>
            <a:srgbClr val="F3AE1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4C4544"/>
                </a:solidFill>
                <a:latin typeface="Arial"/>
              </a:rPr>
              <a:t>РЦ ГЧП</a:t>
            </a:r>
          </a:p>
        </p:txBody>
      </p:sp>
      <p:sp>
        <p:nvSpPr>
          <p:cNvPr id="47" name="Заголовок 4"/>
          <p:cNvSpPr txBox="1">
            <a:spLocks/>
          </p:cNvSpPr>
          <p:nvPr/>
        </p:nvSpPr>
        <p:spPr>
          <a:xfrm>
            <a:off x="140022" y="91076"/>
            <a:ext cx="8820471" cy="89250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Структура распределения долей уставного капитала регионального центра ГЧП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2771800" y="4084403"/>
            <a:ext cx="3168352" cy="856765"/>
            <a:chOff x="2936304" y="1682503"/>
            <a:chExt cx="2972480" cy="813507"/>
          </a:xfrm>
        </p:grpSpPr>
        <p:sp>
          <p:nvSpPr>
            <p:cNvPr id="50" name="Выноска со стрелкой вниз 49"/>
            <p:cNvSpPr/>
            <p:nvPr/>
          </p:nvSpPr>
          <p:spPr>
            <a:xfrm>
              <a:off x="2936304" y="1682503"/>
              <a:ext cx="2952068" cy="813507"/>
            </a:xfrm>
            <a:prstGeom prst="downArrowCallout">
              <a:avLst/>
            </a:prstGeom>
            <a:solidFill>
              <a:schemeClr val="bg1">
                <a:lumMod val="75000"/>
                <a:alpha val="9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70110" y="1682503"/>
              <a:ext cx="2484456" cy="43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</a:t>
              </a:r>
              <a:r>
                <a:rPr lang="ru-RU" sz="1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оля в уставном капитале</a:t>
              </a:r>
              <a:endPara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75887" y="1910441"/>
              <a:ext cx="8671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50%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41677" y="1910441"/>
              <a:ext cx="8671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50%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0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21955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10064" y="3093056"/>
            <a:ext cx="5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33138DEB-A6FC-7540-9F59-6A37FCB445BD}" type="slidenum">
              <a:rPr lang="en-US" smtClean="0">
                <a:solidFill>
                  <a:prstClr val="white"/>
                </a:solidFill>
              </a:rPr>
              <a:pPr defTabSz="457200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7" y="6453989"/>
            <a:ext cx="985740" cy="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2707805" y="6143212"/>
            <a:ext cx="575320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867953" y="6165304"/>
            <a:ext cx="575320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07504" y="1628800"/>
            <a:ext cx="8568952" cy="4536504"/>
            <a:chOff x="107504" y="1568038"/>
            <a:chExt cx="8568952" cy="4536504"/>
          </a:xfrm>
        </p:grpSpPr>
        <p:sp>
          <p:nvSpPr>
            <p:cNvPr id="42" name="Стрелка вправо 41"/>
            <p:cNvSpPr/>
            <p:nvPr/>
          </p:nvSpPr>
          <p:spPr>
            <a:xfrm>
              <a:off x="539552" y="3573016"/>
              <a:ext cx="8136904" cy="50405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49" name="Прямая соединительная линия 148"/>
            <p:cNvCxnSpPr/>
            <p:nvPr/>
          </p:nvCxnSpPr>
          <p:spPr>
            <a:xfrm flipV="1">
              <a:off x="850442" y="3440246"/>
              <a:ext cx="1" cy="337438"/>
            </a:xfrm>
            <a:prstGeom prst="line">
              <a:avLst/>
            </a:prstGeom>
            <a:ln w="7620">
              <a:solidFill>
                <a:srgbClr val="4F45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7504" y="2432134"/>
              <a:ext cx="1490709" cy="1109736"/>
            </a:xfrm>
            <a:prstGeom prst="rect">
              <a:avLst/>
            </a:prstGeom>
            <a:solidFill>
              <a:srgbClr val="BFBFBF"/>
            </a:solidFill>
            <a:ln cmpd="dbl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 sz="800" b="1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Подписание соглашения между Государственной компанией и регионом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15616" y="4441968"/>
              <a:ext cx="1800199" cy="1662574"/>
            </a:xfrm>
            <a:prstGeom prst="rect">
              <a:avLst/>
            </a:prstGeom>
            <a:solidFill>
              <a:srgbClr val="BFBFBF"/>
            </a:solidFill>
            <a:ln cmpd="dbl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 sz="800" b="1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Бесплатные стажировки представителей регионов в «Автодор-Инвест» </a:t>
              </a:r>
              <a:r>
                <a:rPr lang="ru-RU" sz="12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параллельно процессу отбора кандидатур  сотрудников РЦ ГЧП)</a:t>
              </a:r>
            </a:p>
          </p:txBody>
        </p:sp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2156021" y="3872406"/>
              <a:ext cx="0" cy="575952"/>
            </a:xfrm>
            <a:prstGeom prst="line">
              <a:avLst/>
            </a:prstGeom>
            <a:ln w="7620">
              <a:solidFill>
                <a:srgbClr val="4F45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003893" y="1712054"/>
              <a:ext cx="1440160" cy="406787"/>
            </a:xfrm>
            <a:prstGeom prst="rect">
              <a:avLst/>
            </a:prstGeom>
            <a:solidFill>
              <a:srgbClr val="BFBFBF"/>
            </a:solidFill>
            <a:ln cmpd="dbl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 sz="800" b="1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ru-RU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MoU</a:t>
              </a:r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на создание </a:t>
              </a:r>
              <a:r>
                <a:rPr lang="ru-RU" sz="12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РЦ </a:t>
              </a:r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ГЧП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322370" y="1809323"/>
              <a:ext cx="1737025" cy="385301"/>
            </a:xfrm>
            <a:prstGeom prst="rect">
              <a:avLst/>
            </a:prstGeom>
            <a:solidFill>
              <a:srgbClr val="BFBFBF"/>
            </a:solidFill>
            <a:ln cmpd="dbl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 sz="800" b="1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Локализация проекта на уровне РЦ ГЧП</a:t>
              </a:r>
            </a:p>
          </p:txBody>
        </p:sp>
        <p:cxnSp>
          <p:nvCxnSpPr>
            <p:cNvPr id="139" name="Прямая соединительная линия 138"/>
            <p:cNvCxnSpPr>
              <a:stCxn id="160" idx="0"/>
              <a:endCxn id="71" idx="2"/>
            </p:cNvCxnSpPr>
            <p:nvPr/>
          </p:nvCxnSpPr>
          <p:spPr>
            <a:xfrm flipV="1">
              <a:off x="1723973" y="2118841"/>
              <a:ext cx="0" cy="1658842"/>
            </a:xfrm>
            <a:prstGeom prst="line">
              <a:avLst/>
            </a:prstGeom>
            <a:ln w="7620">
              <a:solidFill>
                <a:srgbClr val="4F45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508104" y="4304342"/>
              <a:ext cx="1481275" cy="720080"/>
            </a:xfrm>
            <a:prstGeom prst="rect">
              <a:avLst/>
            </a:prstGeom>
            <a:solidFill>
              <a:srgbClr val="BFBFBF"/>
            </a:solidFill>
            <a:ln cmpd="dbl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 sz="800" b="1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Определение схемы финансирования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925522" y="2734974"/>
              <a:ext cx="1297019" cy="749697"/>
            </a:xfrm>
            <a:prstGeom prst="rect">
              <a:avLst/>
            </a:prstGeom>
            <a:solidFill>
              <a:srgbClr val="BFBFBF"/>
            </a:solidFill>
            <a:ln cmpd="dbl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4F45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Разработка корпоративных документов РЦ ГЧП</a:t>
              </a:r>
            </a:p>
          </p:txBody>
        </p:sp>
        <p:cxnSp>
          <p:nvCxnSpPr>
            <p:cNvPr id="125" name="Прямая соединительная линия 124"/>
            <p:cNvCxnSpPr>
              <a:stCxn id="161" idx="0"/>
              <a:endCxn id="85" idx="2"/>
            </p:cNvCxnSpPr>
            <p:nvPr/>
          </p:nvCxnSpPr>
          <p:spPr>
            <a:xfrm flipV="1">
              <a:off x="2574032" y="3484671"/>
              <a:ext cx="0" cy="292901"/>
            </a:xfrm>
            <a:prstGeom prst="line">
              <a:avLst/>
            </a:prstGeom>
            <a:ln w="7620">
              <a:solidFill>
                <a:srgbClr val="4F45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Прямоугольник 95"/>
            <p:cNvSpPr/>
            <p:nvPr/>
          </p:nvSpPr>
          <p:spPr>
            <a:xfrm>
              <a:off x="3512549" y="4232333"/>
              <a:ext cx="1180609" cy="576065"/>
            </a:xfrm>
            <a:prstGeom prst="rect">
              <a:avLst/>
            </a:prstGeom>
            <a:solidFill>
              <a:srgbClr val="BFBFBF"/>
            </a:solidFill>
            <a:ln cmpd="dbl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4F45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Сбор проектов,</a:t>
              </a:r>
            </a:p>
            <a:p>
              <a:pPr algn="ctr"/>
              <a:r>
                <a:rPr lang="en-US" sz="1200" dirty="0">
                  <a:solidFill>
                    <a:srgbClr val="4F45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long list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937406" y="2631608"/>
              <a:ext cx="1354674" cy="941408"/>
            </a:xfrm>
            <a:prstGeom prst="rect">
              <a:avLst/>
            </a:prstGeom>
            <a:solidFill>
              <a:srgbClr val="BFBFBF"/>
            </a:solidFill>
            <a:ln cmpd="dbl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 sz="800" b="1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Экспресс-анализ проектов, формирование </a:t>
              </a:r>
              <a:r>
                <a:rPr lang="ru-RU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short</a:t>
              </a:r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list</a:t>
              </a:r>
              <a:endParaRPr lang="ru-RU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" name="Прямая соединительная линия 112"/>
            <p:cNvCxnSpPr>
              <a:stCxn id="164" idx="0"/>
            </p:cNvCxnSpPr>
            <p:nvPr/>
          </p:nvCxnSpPr>
          <p:spPr>
            <a:xfrm flipV="1">
              <a:off x="4693158" y="3573016"/>
              <a:ext cx="0" cy="204556"/>
            </a:xfrm>
            <a:prstGeom prst="line">
              <a:avLst/>
            </a:prstGeom>
            <a:ln w="7620">
              <a:solidFill>
                <a:srgbClr val="4F45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>
              <a:stCxn id="167" idx="0"/>
            </p:cNvCxnSpPr>
            <p:nvPr/>
          </p:nvCxnSpPr>
          <p:spPr>
            <a:xfrm flipV="1">
              <a:off x="7115139" y="2194624"/>
              <a:ext cx="2048" cy="1583060"/>
            </a:xfrm>
            <a:prstGeom prst="line">
              <a:avLst/>
            </a:prstGeom>
            <a:ln w="7620">
              <a:solidFill>
                <a:srgbClr val="4F45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4716016" y="1568038"/>
              <a:ext cx="1512168" cy="482570"/>
            </a:xfrm>
            <a:prstGeom prst="rect">
              <a:avLst/>
            </a:prstGeom>
            <a:solidFill>
              <a:srgbClr val="BFBFBF"/>
            </a:solidFill>
            <a:ln cmpd="dbl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r">
                <a:defRPr sz="800" b="1">
                  <a:solidFill>
                    <a:srgbClr val="4F454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ru-RU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Выбор пилотного </a:t>
              </a:r>
              <a:r>
                <a:rPr lang="ru-RU" sz="12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проекта</a:t>
              </a:r>
              <a:endParaRPr lang="ru-RU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5454352" y="2050608"/>
              <a:ext cx="1" cy="1727076"/>
            </a:xfrm>
            <a:prstGeom prst="line">
              <a:avLst/>
            </a:prstGeom>
            <a:ln w="7620">
              <a:solidFill>
                <a:srgbClr val="4F45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2" name="Прямая соединительная линия 151"/>
          <p:cNvCxnSpPr/>
          <p:nvPr/>
        </p:nvCxnSpPr>
        <p:spPr>
          <a:xfrm flipV="1">
            <a:off x="4082509" y="3933056"/>
            <a:ext cx="0" cy="360040"/>
          </a:xfrm>
          <a:prstGeom prst="line">
            <a:avLst/>
          </a:prstGeom>
          <a:ln w="7620">
            <a:solidFill>
              <a:srgbClr val="4F4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2818159" y="1628800"/>
            <a:ext cx="1264350" cy="919554"/>
          </a:xfrm>
          <a:prstGeom prst="rect">
            <a:avLst/>
          </a:prstGeom>
          <a:solidFill>
            <a:srgbClr val="BFBFBF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4F454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совместной команды на паритетной основ</a:t>
            </a:r>
          </a:p>
        </p:txBody>
      </p:sp>
      <p:cxnSp>
        <p:nvCxnSpPr>
          <p:cNvPr id="155" name="Прямая соединительная линия 154"/>
          <p:cNvCxnSpPr>
            <a:stCxn id="162" idx="0"/>
            <a:endCxn id="153" idx="2"/>
          </p:cNvCxnSpPr>
          <p:nvPr/>
        </p:nvCxnSpPr>
        <p:spPr>
          <a:xfrm flipV="1">
            <a:off x="3438128" y="2548354"/>
            <a:ext cx="12206" cy="1289980"/>
          </a:xfrm>
          <a:prstGeom prst="line">
            <a:avLst/>
          </a:prstGeom>
          <a:ln w="7620">
            <a:solidFill>
              <a:srgbClr val="4F4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Заголовок 4"/>
          <p:cNvSpPr txBox="1">
            <a:spLocks/>
          </p:cNvSpPr>
          <p:nvPr/>
        </p:nvSpPr>
        <p:spPr>
          <a:xfrm>
            <a:off x="140022" y="91076"/>
            <a:ext cx="8820471" cy="89250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Дорожная карта от момента создания РЦ ГЧП к моменту запуска пилотного проекта</a:t>
            </a:r>
          </a:p>
        </p:txBody>
      </p:sp>
      <p:cxnSp>
        <p:nvCxnSpPr>
          <p:cNvPr id="157" name="Прямая соединительная линия 156"/>
          <p:cNvCxnSpPr>
            <a:stCxn id="168" idx="0"/>
          </p:cNvCxnSpPr>
          <p:nvPr/>
        </p:nvCxnSpPr>
        <p:spPr>
          <a:xfrm flipV="1">
            <a:off x="7933517" y="3151208"/>
            <a:ext cx="0" cy="687238"/>
          </a:xfrm>
          <a:prstGeom prst="line">
            <a:avLst/>
          </a:prstGeom>
          <a:ln w="7620">
            <a:solidFill>
              <a:srgbClr val="4F4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7190882" y="2564904"/>
            <a:ext cx="1269551" cy="605681"/>
          </a:xfrm>
          <a:prstGeom prst="rect">
            <a:avLst/>
          </a:prstGeom>
          <a:solidFill>
            <a:srgbClr val="BFBFBF"/>
          </a:solidFill>
          <a:ln cmpd="dbl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800" b="1">
                <a:solidFill>
                  <a:srgbClr val="4F45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проектной команды </a:t>
            </a:r>
          </a:p>
        </p:txBody>
      </p:sp>
      <p:sp>
        <p:nvSpPr>
          <p:cNvPr id="15" name="Овал 14"/>
          <p:cNvSpPr/>
          <p:nvPr/>
        </p:nvSpPr>
        <p:spPr>
          <a:xfrm>
            <a:off x="796690" y="3838445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1670221" y="3838445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2520280" y="3838334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3384376" y="3838334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4028757" y="3838446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4639406" y="3838334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5400600" y="3838446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6214866" y="3838446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7061387" y="3838446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Овал 167"/>
          <p:cNvSpPr/>
          <p:nvPr/>
        </p:nvSpPr>
        <p:spPr>
          <a:xfrm>
            <a:off x="7879765" y="3838446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 flipV="1">
            <a:off x="6268618" y="3895720"/>
            <a:ext cx="0" cy="469384"/>
          </a:xfrm>
          <a:prstGeom prst="line">
            <a:avLst/>
          </a:prstGeom>
          <a:ln w="7620">
            <a:solidFill>
              <a:srgbClr val="4F4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Овал 186"/>
          <p:cNvSpPr/>
          <p:nvPr/>
        </p:nvSpPr>
        <p:spPr>
          <a:xfrm>
            <a:off x="2102269" y="3838334"/>
            <a:ext cx="107504" cy="94722"/>
          </a:xfrm>
          <a:prstGeom prst="ellipse">
            <a:avLst/>
          </a:prstGeom>
          <a:solidFill>
            <a:srgbClr val="4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91763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10064" y="3093056"/>
            <a:ext cx="5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33138DEB-A6FC-7540-9F59-6A37FCB445BD}" type="slidenum">
              <a:rPr lang="en-US" smtClean="0">
                <a:solidFill>
                  <a:prstClr val="white"/>
                </a:solidFill>
              </a:rPr>
              <a:pPr defTabSz="457200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O:\Проектный центр\IR&amp;Marketing\Дизайны\лого Автодор Инвест\лого автодор инвест русс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97" y="6453989"/>
            <a:ext cx="985740" cy="2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56736" y="91076"/>
            <a:ext cx="8820471" cy="89250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/>
            <a:r>
              <a:rPr lang="ru-RU" sz="2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Варианты привлечения регионом консультационных услуг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79513" y="1412776"/>
            <a:ext cx="3609177" cy="578884"/>
            <a:chOff x="395537" y="1378906"/>
            <a:chExt cx="3609177" cy="578884"/>
          </a:xfrm>
        </p:grpSpPr>
        <p:sp>
          <p:nvSpPr>
            <p:cNvPr id="16" name="TextBox 15"/>
            <p:cNvSpPr txBox="1"/>
            <p:nvPr/>
          </p:nvSpPr>
          <p:spPr>
            <a:xfrm>
              <a:off x="395537" y="1378906"/>
              <a:ext cx="1440160" cy="578882"/>
            </a:xfrm>
            <a:prstGeom prst="flowChartAlternateProcess">
              <a:avLst/>
            </a:prstGeom>
            <a:solidFill>
              <a:srgbClr val="EB892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Субъект Федерации</a:t>
              </a:r>
              <a:endPara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835696" y="1715980"/>
              <a:ext cx="72619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89409" y="1378908"/>
              <a:ext cx="1415305" cy="578882"/>
            </a:xfrm>
            <a:prstGeom prst="flowChartAlternateProcess">
              <a:avLst/>
            </a:prstGeom>
            <a:solidFill>
              <a:srgbClr val="EB892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Рыночный консультант</a:t>
              </a:r>
              <a:endPara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35696" y="1428573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4C4544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Договор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4" y="2636912"/>
            <a:ext cx="3600398" cy="578882"/>
            <a:chOff x="179514" y="2626950"/>
            <a:chExt cx="3600398" cy="57888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584167" y="2626950"/>
              <a:ext cx="2195745" cy="578882"/>
              <a:chOff x="1808044" y="1541864"/>
              <a:chExt cx="2195745" cy="578882"/>
            </a:xfrm>
          </p:grpSpPr>
          <p:cxnSp>
            <p:nvCxnSpPr>
              <p:cNvPr id="24" name="Прямая со стрелкой 23"/>
              <p:cNvCxnSpPr/>
              <p:nvPr/>
            </p:nvCxnSpPr>
            <p:spPr>
              <a:xfrm>
                <a:off x="1843549" y="1906839"/>
                <a:ext cx="726192" cy="511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588484" y="1541864"/>
                <a:ext cx="1415305" cy="578882"/>
              </a:xfrm>
              <a:prstGeom prst="flowChartAlternateProcess">
                <a:avLst/>
              </a:prstGeom>
              <a:solidFill>
                <a:srgbClr val="EB892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Автодор-Инвест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08044" y="1619352"/>
                <a:ext cx="810994" cy="27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rgbClr val="4C4544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Договор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79514" y="2626950"/>
              <a:ext cx="1440159" cy="578882"/>
            </a:xfrm>
            <a:prstGeom prst="flowChartAlternateProcess">
              <a:avLst/>
            </a:prstGeom>
            <a:solidFill>
              <a:srgbClr val="EB892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Субъект Федерации</a:t>
              </a:r>
              <a:endPara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9514" y="4293096"/>
            <a:ext cx="3600397" cy="578882"/>
            <a:chOff x="179514" y="3416220"/>
            <a:chExt cx="3600397" cy="578882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626498" y="3567827"/>
              <a:ext cx="2153413" cy="340519"/>
              <a:chOff x="1714546" y="802414"/>
              <a:chExt cx="2330152" cy="93632"/>
            </a:xfrm>
          </p:grpSpPr>
          <p:cxnSp>
            <p:nvCxnSpPr>
              <p:cNvPr id="28" name="Прямая со стрелкой 27"/>
              <p:cNvCxnSpPr/>
              <p:nvPr/>
            </p:nvCxnSpPr>
            <p:spPr>
              <a:xfrm>
                <a:off x="1714546" y="845962"/>
                <a:ext cx="771021" cy="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513234" y="802414"/>
                <a:ext cx="1531464" cy="93632"/>
              </a:xfrm>
              <a:prstGeom prst="flowChartAlternateProcess">
                <a:avLst/>
              </a:prstGeom>
              <a:solidFill>
                <a:srgbClr val="EB8921"/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РЦ ГЧП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79514" y="3416220"/>
              <a:ext cx="1440159" cy="578882"/>
            </a:xfrm>
            <a:prstGeom prst="flowChartAlternateProcess">
              <a:avLst/>
            </a:prstGeom>
            <a:solidFill>
              <a:srgbClr val="EB8921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Субъект Федерации</a:t>
              </a:r>
              <a:endPara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5"/>
          <p:cNvGrpSpPr>
            <a:grpSpLocks/>
          </p:cNvGrpSpPr>
          <p:nvPr/>
        </p:nvGrpSpPr>
        <p:grpSpPr bwMode="auto">
          <a:xfrm>
            <a:off x="3815544" y="1268760"/>
            <a:ext cx="5076936" cy="825500"/>
            <a:chOff x="2400" y="1968"/>
            <a:chExt cx="960" cy="960"/>
          </a:xfrm>
        </p:grpSpPr>
        <p:sp>
          <p:nvSpPr>
            <p:cNvPr id="33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blackWhite">
            <a:xfrm>
              <a:off x="2400" y="1968"/>
              <a:ext cx="960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4C4544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9pPr>
            </a:lstStyle>
            <a:p>
              <a:pPr defTabSz="914400" eaLnBrk="1" hangingPunct="1">
                <a:defRPr/>
              </a:pPr>
              <a:endParaRPr lang="ru-RU" altLang="ru-RU" kern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blackWhite">
            <a:xfrm>
              <a:off x="2440" y="2009"/>
              <a:ext cx="880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" tIns="0" rIns="3810" bIns="0" anchor="ctr"/>
            <a:lstStyle>
              <a:lvl1pPr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высокая стоимость </a:t>
              </a:r>
              <a:r>
                <a:rPr lang="ru-RU" altLang="ko-KR" sz="1200" dirty="0" smtClean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услуг</a:t>
              </a:r>
              <a:endParaRPr lang="ru-RU" altLang="ko-KR" sz="1200" dirty="0">
                <a:solidFill>
                  <a:srgbClr val="4C4544"/>
                </a:solidFill>
                <a:latin typeface="Tahoma" pitchFamily="34" charset="0"/>
                <a:cs typeface="Tahoma" pitchFamily="34" charset="0"/>
              </a:endParaRPr>
            </a:p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работа строго в рамках технического задания </a:t>
              </a:r>
              <a:r>
                <a:rPr lang="ru-RU" altLang="ko-KR" sz="1200" dirty="0" smtClean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консультанту</a:t>
              </a:r>
              <a:endParaRPr lang="ru-RU" altLang="ko-KR" sz="1200" dirty="0">
                <a:solidFill>
                  <a:srgbClr val="4C4544"/>
                </a:solidFill>
                <a:latin typeface="Tahoma" pitchFamily="34" charset="0"/>
                <a:cs typeface="Tahoma" pitchFamily="34" charset="0"/>
              </a:endParaRPr>
            </a:p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отсутствие гарантии высокого качества </a:t>
              </a:r>
              <a:r>
                <a:rPr lang="ru-RU" altLang="ko-KR" sz="1200" dirty="0" smtClean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результата</a:t>
              </a:r>
              <a:endParaRPr lang="ru-RU" altLang="ko-KR" sz="1200" dirty="0">
                <a:solidFill>
                  <a:srgbClr val="4C4544"/>
                </a:solidFill>
                <a:latin typeface="Tahoma" pitchFamily="34" charset="0"/>
                <a:cs typeface="Tahoma" pitchFamily="34" charset="0"/>
              </a:endParaRPr>
            </a:p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отсутствие «квалифицированного заказчика</a:t>
              </a:r>
              <a:endParaRPr lang="en-US" altLang="ko-KR" sz="1200" dirty="0">
                <a:solidFill>
                  <a:srgbClr val="4C4544"/>
                </a:solidFill>
                <a:latin typeface="Tahoma" pitchFamily="34" charset="0"/>
                <a:ea typeface="Gulim" pitchFamily="34" charset="-127"/>
              </a:endParaRPr>
            </a:p>
          </p:txBody>
        </p:sp>
      </p:grp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3815544" y="2492896"/>
            <a:ext cx="5076936" cy="756494"/>
            <a:chOff x="2400" y="1968"/>
            <a:chExt cx="960" cy="960"/>
          </a:xfrm>
        </p:grpSpPr>
        <p:sp>
          <p:nvSpPr>
            <p:cNvPr id="36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2400" y="1968"/>
              <a:ext cx="960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4C4544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9pPr>
            </a:lstStyle>
            <a:p>
              <a:pPr defTabSz="914400" eaLnBrk="1" hangingPunct="1">
                <a:defRPr/>
              </a:pPr>
              <a:endParaRPr lang="ru-RU" altLang="ru-RU" kern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2440" y="2009"/>
              <a:ext cx="880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" tIns="0" rIns="3810" bIns="0" anchor="ctr"/>
            <a:lstStyle>
              <a:lvl1pPr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относительно высокая стоимость </a:t>
              </a:r>
              <a:r>
                <a:rPr lang="ru-RU" altLang="ko-KR" sz="1200" dirty="0" smtClean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услуг</a:t>
              </a:r>
              <a:endParaRPr lang="ru-RU" altLang="ko-KR" sz="1200" dirty="0">
                <a:solidFill>
                  <a:srgbClr val="4C4544"/>
                </a:solidFill>
                <a:latin typeface="Tahoma" pitchFamily="34" charset="0"/>
                <a:cs typeface="Tahoma" pitchFamily="34" charset="0"/>
              </a:endParaRPr>
            </a:p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отсутствие «квалифицированного заказчика»</a:t>
              </a:r>
            </a:p>
          </p:txBody>
        </p:sp>
      </p:grp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3815544" y="3717032"/>
            <a:ext cx="5076936" cy="2042318"/>
            <a:chOff x="2400" y="1968"/>
            <a:chExt cx="960" cy="960"/>
          </a:xfrm>
        </p:grpSpPr>
        <p:sp>
          <p:nvSpPr>
            <p:cNvPr id="4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2400" y="1968"/>
              <a:ext cx="960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4C4544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9pPr>
            </a:lstStyle>
            <a:p>
              <a:pPr defTabSz="914400" eaLnBrk="1" hangingPunct="1">
                <a:defRPr/>
              </a:pPr>
              <a:endParaRPr lang="ru-RU" altLang="ru-RU" kern="0" smtClean="0">
                <a:solidFill>
                  <a:srgbClr val="000000"/>
                </a:solidFill>
              </a:endParaRPr>
            </a:p>
          </p:txBody>
        </p:sp>
        <p:sp>
          <p:nvSpPr>
            <p:cNvPr id="4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White">
            <a:xfrm>
              <a:off x="2440" y="2009"/>
              <a:ext cx="880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" tIns="0" rIns="3810" bIns="0" anchor="ctr"/>
            <a:lstStyle>
              <a:lvl1pPr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относительно низкая стоимость </a:t>
              </a:r>
              <a:r>
                <a:rPr lang="ru-RU" altLang="ko-KR" sz="1200" dirty="0" smtClean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услуг</a:t>
              </a:r>
              <a:endParaRPr lang="ru-RU" altLang="ko-KR" sz="1200" dirty="0">
                <a:solidFill>
                  <a:srgbClr val="4C4544"/>
                </a:solidFill>
                <a:latin typeface="Tahoma" pitchFamily="34" charset="0"/>
                <a:cs typeface="Tahoma" pitchFamily="34" charset="0"/>
              </a:endParaRPr>
            </a:p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формирование «квалифицированного заказчика» на </a:t>
              </a:r>
              <a:r>
                <a:rPr lang="ru-RU" altLang="ko-KR" sz="1200" dirty="0" smtClean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перспективу</a:t>
              </a:r>
              <a:endParaRPr lang="ru-RU" altLang="ko-KR" sz="1200" dirty="0">
                <a:solidFill>
                  <a:srgbClr val="4C4544"/>
                </a:solidFill>
                <a:latin typeface="Tahoma" pitchFamily="34" charset="0"/>
                <a:cs typeface="Tahoma" pitchFamily="34" charset="0"/>
              </a:endParaRPr>
            </a:p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партнерские отношения с Государственной компанией «Автодор» и обоюдная заинтересованность в успешном </a:t>
              </a:r>
              <a:r>
                <a:rPr lang="ru-RU" altLang="ko-KR" sz="1200" dirty="0" smtClean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результате</a:t>
              </a:r>
              <a:endParaRPr lang="ru-RU" altLang="ko-KR" sz="1200" dirty="0">
                <a:solidFill>
                  <a:srgbClr val="4C4544"/>
                </a:solidFill>
                <a:latin typeface="Tahoma" pitchFamily="34" charset="0"/>
                <a:cs typeface="Tahoma" pitchFamily="34" charset="0"/>
              </a:endParaRPr>
            </a:p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возможность прямого включения проекта в программу деятельности Государственной </a:t>
              </a:r>
              <a:r>
                <a:rPr lang="ru-RU" altLang="ko-KR" sz="1200" dirty="0" smtClean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компании</a:t>
              </a:r>
              <a:endParaRPr lang="ru-RU" altLang="ko-KR" sz="1200" dirty="0">
                <a:solidFill>
                  <a:srgbClr val="4C4544"/>
                </a:solidFill>
                <a:latin typeface="Tahoma" pitchFamily="34" charset="0"/>
                <a:cs typeface="Tahoma" pitchFamily="34" charset="0"/>
              </a:endParaRPr>
            </a:p>
            <a:p>
              <a:pPr marL="72000" indent="-171450">
                <a:buSzPct val="120000"/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rgbClr val="4C4544"/>
                  </a:solidFill>
                  <a:latin typeface="Tahoma" pitchFamily="34" charset="0"/>
                  <a:cs typeface="Tahoma" pitchFamily="34" charset="0"/>
                </a:rPr>
                <a:t>принцип единого окна во взаимодействии региона со структурами группы компаний «Автодор»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6736" y="5877272"/>
            <a:ext cx="8820472" cy="561856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регионального центра в форме </a:t>
            </a:r>
            <a:r>
              <a:rPr lang="ru-RU" sz="135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</a:t>
            </a:r>
            <a:r>
              <a:rPr lang="ru-RU" sz="13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venture</a:t>
            </a:r>
            <a:r>
              <a:rPr lang="ru-RU" sz="13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послужит основой долгосрочного взаимовыгодного сотрудничества, строящегося на принципе </a:t>
            </a:r>
            <a:r>
              <a:rPr lang="ru-RU" sz="135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лояльности и эксклюзивности</a:t>
            </a:r>
            <a:endParaRPr lang="ru-RU" sz="13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Jkcx7HxUGM8hwJWP7u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75000"/>
          </a:schemeClr>
        </a:solidFill>
        <a:ln w="12700">
          <a:noFill/>
          <a:miter lim="800000"/>
          <a:headEnd/>
          <a:tailEnd/>
        </a:ln>
        <a:effectLst/>
      </a:spPr>
      <a:bodyPr wrap="none" lIns="45720" rIns="45720" anchor="ctr" anchorCtr="1"/>
      <a:lstStyle>
        <a:defPPr algn="ctr">
          <a:spcAft>
            <a:spcPct val="20000"/>
          </a:spcAft>
          <a:defRPr sz="1200" b="1" dirty="0">
            <a:solidFill>
              <a:schemeClr val="bg1"/>
            </a:solidFill>
            <a:latin typeface="Arial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1248</Words>
  <Application>Microsoft Office PowerPoint</Application>
  <PresentationFormat>Экран (4:3)</PresentationFormat>
  <Paragraphs>203</Paragraphs>
  <Slides>13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Office Theme</vt:lpstr>
      <vt:lpstr>7_Тема Office</vt:lpstr>
      <vt:lpstr>1_Office Theme</vt:lpstr>
      <vt:lpstr>think-cell Slide</vt:lpstr>
      <vt:lpstr>Концепция создания регионального центра ГЧП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Польникова Мария Леонидовна</dc:creator>
  <cp:lastModifiedBy>Сосновская Габриеля</cp:lastModifiedBy>
  <cp:revision>133</cp:revision>
  <cp:lastPrinted>2015-08-06T08:41:19Z</cp:lastPrinted>
  <dcterms:created xsi:type="dcterms:W3CDTF">2015-07-09T09:35:34Z</dcterms:created>
  <dcterms:modified xsi:type="dcterms:W3CDTF">2015-08-07T06:25:10Z</dcterms:modified>
</cp:coreProperties>
</file>